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449" r:id="rId11"/>
    <p:sldId id="450" r:id="rId12"/>
    <p:sldId id="274" r:id="rId13"/>
    <p:sldId id="286" r:id="rId14"/>
    <p:sldId id="288" r:id="rId15"/>
    <p:sldId id="448" r:id="rId16"/>
    <p:sldId id="285" r:id="rId17"/>
    <p:sldId id="446" r:id="rId18"/>
    <p:sldId id="279" r:id="rId19"/>
    <p:sldId id="270" r:id="rId20"/>
    <p:sldId id="272" r:id="rId21"/>
    <p:sldId id="287" r:id="rId22"/>
    <p:sldId id="451" r:id="rId23"/>
    <p:sldId id="284" r:id="rId24"/>
    <p:sldId id="280" r:id="rId25"/>
    <p:sldId id="281" r:id="rId26"/>
    <p:sldId id="447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7512" autoAdjust="0"/>
  </p:normalViewPr>
  <p:slideViewPr>
    <p:cSldViewPr snapToGrid="0" showGuides="1">
      <p:cViewPr varScale="1">
        <p:scale>
          <a:sx n="85" d="100"/>
          <a:sy n="85" d="100"/>
        </p:scale>
        <p:origin x="2400" y="168"/>
      </p:cViewPr>
      <p:guideLst>
        <p:guide orient="horz" pos="218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60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3334A-C9B9-488C-B57B-E5694ED6B393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0A9B63-49C9-42FF-9288-D5C2A1264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5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5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baseline="0" dirty="0"/>
              <a:t> </a:t>
            </a:r>
            <a:r>
              <a:rPr lang="en-US" baseline="0" dirty="0" err="1"/>
              <a:t>tiêu</a:t>
            </a:r>
            <a:r>
              <a:rPr lang="en-US" baseline="0" dirty="0"/>
              <a:t>: SV </a:t>
            </a:r>
            <a:r>
              <a:rPr lang="en-US" baseline="0" dirty="0" err="1"/>
              <a:t>hỏi</a:t>
            </a:r>
            <a:r>
              <a:rPr lang="en-US" baseline="0" dirty="0"/>
              <a:t>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</a:p>
          <a:p>
            <a:pPr marL="228600" indent="-228600">
              <a:buAutoNum type="arabicPeriod"/>
            </a:pPr>
            <a:r>
              <a:rPr lang="en-US" baseline="0" dirty="0" err="1"/>
              <a:t>Tiêu</a:t>
            </a:r>
            <a:r>
              <a:rPr lang="en-US" baseline="0" dirty="0"/>
              <a:t> </a:t>
            </a:r>
            <a:r>
              <a:rPr lang="en-US" baseline="0" dirty="0" err="1"/>
              <a:t>chảy</a:t>
            </a:r>
            <a:r>
              <a:rPr lang="en-US" baseline="0" dirty="0"/>
              <a:t> </a:t>
            </a:r>
            <a:r>
              <a:rPr lang="en-US" baseline="0" dirty="0" err="1"/>
              <a:t>mất</a:t>
            </a:r>
            <a:r>
              <a:rPr lang="en-US" baseline="0" dirty="0"/>
              <a:t> </a:t>
            </a:r>
            <a:r>
              <a:rPr lang="en-US" baseline="0" dirty="0" err="1"/>
              <a:t>nước</a:t>
            </a:r>
            <a:r>
              <a:rPr lang="en-US" baseline="0" dirty="0"/>
              <a:t>, </a:t>
            </a:r>
            <a:r>
              <a:rPr lang="en-US" baseline="0" dirty="0" err="1"/>
              <a:t>biland</a:t>
            </a:r>
            <a:r>
              <a:rPr lang="en-US" baseline="0" dirty="0"/>
              <a:t> </a:t>
            </a:r>
            <a:r>
              <a:rPr lang="en-US" baseline="0" dirty="0" err="1"/>
              <a:t>xuất</a:t>
            </a:r>
            <a:r>
              <a:rPr lang="en-US" baseline="0" dirty="0"/>
              <a:t> </a:t>
            </a:r>
            <a:r>
              <a:rPr lang="en-US" baseline="0" dirty="0" err="1"/>
              <a:t>nhập</a:t>
            </a:r>
            <a:r>
              <a:rPr lang="en-US" baseline="0" dirty="0"/>
              <a:t>, </a:t>
            </a:r>
            <a:r>
              <a:rPr lang="en-US" baseline="0" dirty="0" err="1"/>
              <a:t>cân</a:t>
            </a:r>
            <a:r>
              <a:rPr lang="en-US" baseline="0" dirty="0"/>
              <a:t> </a:t>
            </a:r>
            <a:r>
              <a:rPr lang="en-US" baseline="0" dirty="0" err="1"/>
              <a:t>nặng</a:t>
            </a:r>
            <a:endParaRPr lang="en-US" baseline="0" dirty="0"/>
          </a:p>
          <a:p>
            <a:pPr marL="228600" indent="-228600">
              <a:buAutoNum type="arabicPeriod"/>
            </a:pPr>
            <a:r>
              <a:rPr lang="en-US" baseline="0" dirty="0" err="1"/>
              <a:t>Các</a:t>
            </a:r>
            <a:r>
              <a:rPr lang="en-US" baseline="0" dirty="0"/>
              <a:t> </a:t>
            </a:r>
            <a:r>
              <a:rPr lang="en-US" baseline="0" dirty="0" err="1"/>
              <a:t>yếu</a:t>
            </a:r>
            <a:r>
              <a:rPr lang="en-US" baseline="0" dirty="0"/>
              <a:t> </a:t>
            </a:r>
            <a:r>
              <a:rPr lang="en-US" baseline="0" dirty="0" err="1"/>
              <a:t>tố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AKI: </a:t>
            </a:r>
            <a:r>
              <a:rPr lang="en-US" baseline="0" dirty="0" err="1"/>
              <a:t>thuốc</a:t>
            </a:r>
            <a:r>
              <a:rPr lang="en-US" baseline="0" dirty="0"/>
              <a:t> </a:t>
            </a:r>
            <a:r>
              <a:rPr lang="en-US" baseline="0" dirty="0" err="1"/>
              <a:t>và</a:t>
            </a:r>
            <a:r>
              <a:rPr lang="en-US" baseline="0" dirty="0"/>
              <a:t> </a:t>
            </a:r>
            <a:r>
              <a:rPr lang="en-US" baseline="0" dirty="0" err="1"/>
              <a:t>các</a:t>
            </a:r>
            <a:r>
              <a:rPr lang="en-US" baseline="0" dirty="0"/>
              <a:t> </a:t>
            </a:r>
            <a:r>
              <a:rPr lang="en-US" baseline="0" dirty="0" err="1"/>
              <a:t>bệnh</a:t>
            </a:r>
            <a:r>
              <a:rPr lang="en-US" baseline="0" dirty="0"/>
              <a:t> </a:t>
            </a:r>
            <a:r>
              <a:rPr lang="en-US" baseline="0" dirty="0" err="1"/>
              <a:t>lý</a:t>
            </a:r>
            <a:r>
              <a:rPr lang="en-US" baseline="0" dirty="0"/>
              <a:t> </a:t>
            </a:r>
            <a:r>
              <a:rPr lang="en-US" baseline="0" dirty="0" err="1"/>
              <a:t>khác</a:t>
            </a:r>
            <a:r>
              <a:rPr lang="en-US" baseline="0" dirty="0"/>
              <a:t> </a:t>
            </a:r>
            <a:r>
              <a:rPr lang="en-US" baseline="0" dirty="0" err="1"/>
              <a:t>đang</a:t>
            </a:r>
            <a:r>
              <a:rPr lang="en-US" baseline="0" dirty="0"/>
              <a:t> </a:t>
            </a:r>
            <a:r>
              <a:rPr lang="en-US" baseline="0" dirty="0" err="1"/>
              <a:t>điều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endParaRPr lang="en-US" baseline="0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9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BilanN1: 800 - (500+1600+1000+500) = - 2800</a:t>
            </a:r>
          </a:p>
          <a:p>
            <a:r>
              <a:rPr lang="en-US"/>
              <a:t>Bilan N3: 800 – (500+1600+500+500) = -2300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76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SV </a:t>
            </a:r>
            <a:r>
              <a:rPr lang="en-US" dirty="0" err="1"/>
              <a:t>cho</a:t>
            </a:r>
            <a:r>
              <a:rPr lang="en-US" baseline="0" dirty="0"/>
              <a:t> </a:t>
            </a:r>
            <a:r>
              <a:rPr lang="en-US" baseline="0" dirty="0" err="1"/>
              <a:t>biết</a:t>
            </a:r>
            <a:r>
              <a:rPr lang="en-US" baseline="0" dirty="0"/>
              <a:t>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tổng</a:t>
            </a:r>
            <a:r>
              <a:rPr lang="en-US" baseline="0" dirty="0"/>
              <a:t> </a:t>
            </a:r>
            <a:r>
              <a:rPr lang="en-US" baseline="0" dirty="0" err="1"/>
              <a:t>biland</a:t>
            </a:r>
            <a:r>
              <a:rPr lang="en-US" baseline="0" dirty="0"/>
              <a:t> </a:t>
            </a:r>
            <a:r>
              <a:rPr lang="en-US" baseline="0" dirty="0" err="1"/>
              <a:t>xuất</a:t>
            </a:r>
            <a:r>
              <a:rPr lang="en-US" baseline="0" dirty="0"/>
              <a:t> </a:t>
            </a:r>
            <a:r>
              <a:rPr lang="en-US" baseline="0" dirty="0" err="1"/>
              <a:t>nhập</a:t>
            </a:r>
            <a:r>
              <a:rPr lang="en-US" baseline="0" dirty="0"/>
              <a:t>,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SV </a:t>
            </a:r>
            <a:r>
              <a:rPr lang="en-US" baseline="0" dirty="0" err="1"/>
              <a:t>khám</a:t>
            </a:r>
            <a:r>
              <a:rPr lang="en-US" baseline="0" dirty="0"/>
              <a:t> </a:t>
            </a:r>
            <a:r>
              <a:rPr lang="en-US" baseline="0" dirty="0" err="1"/>
              <a:t>tìm</a:t>
            </a:r>
            <a:r>
              <a:rPr lang="en-US" baseline="0" dirty="0"/>
              <a:t> </a:t>
            </a:r>
            <a:r>
              <a:rPr lang="en-US" baseline="0" dirty="0" err="1"/>
              <a:t>dấu</a:t>
            </a:r>
            <a:r>
              <a:rPr lang="en-US" baseline="0" dirty="0"/>
              <a:t> </a:t>
            </a:r>
            <a:r>
              <a:rPr lang="en-US" baseline="0" dirty="0" err="1"/>
              <a:t>mất</a:t>
            </a:r>
            <a:r>
              <a:rPr lang="en-US" baseline="0" dirty="0"/>
              <a:t> </a:t>
            </a:r>
            <a:r>
              <a:rPr lang="en-US" baseline="0" dirty="0" err="1"/>
              <a:t>nước</a:t>
            </a:r>
            <a:r>
              <a:rPr lang="en-US" baseline="0" dirty="0"/>
              <a:t>, </a:t>
            </a:r>
            <a:r>
              <a:rPr lang="en-US" baseline="0" dirty="0" err="1"/>
              <a:t>dấu</a:t>
            </a:r>
            <a:r>
              <a:rPr lang="en-US" baseline="0" dirty="0"/>
              <a:t> </a:t>
            </a:r>
            <a:r>
              <a:rPr lang="en-US" baseline="0" dirty="0" err="1"/>
              <a:t>nhiễm</a:t>
            </a:r>
            <a:r>
              <a:rPr lang="en-US" baseline="0" dirty="0"/>
              <a:t> </a:t>
            </a:r>
            <a:r>
              <a:rPr lang="en-US" baseline="0" dirty="0" err="1"/>
              <a:t>trùng</a:t>
            </a:r>
            <a:r>
              <a:rPr lang="en-US" baseline="0" dirty="0"/>
              <a:t> </a:t>
            </a:r>
            <a:r>
              <a:rPr lang="en-US" baseline="0" dirty="0" err="1"/>
              <a:t>toàn</a:t>
            </a:r>
            <a:r>
              <a:rPr lang="en-US" baseline="0" dirty="0"/>
              <a:t> </a:t>
            </a:r>
            <a:r>
              <a:rPr lang="en-US" baseline="0" dirty="0" err="1"/>
              <a:t>thân</a:t>
            </a:r>
            <a:r>
              <a:rPr lang="en-US" baseline="0" dirty="0"/>
              <a:t> </a:t>
            </a:r>
            <a:r>
              <a:rPr lang="en-US" baseline="0" dirty="0" err="1"/>
              <a:t>và</a:t>
            </a:r>
            <a:r>
              <a:rPr lang="en-US" baseline="0" dirty="0"/>
              <a:t> </a:t>
            </a:r>
            <a:r>
              <a:rPr lang="en-US" baseline="0" dirty="0" err="1"/>
              <a:t>nhiễm</a:t>
            </a:r>
            <a:r>
              <a:rPr lang="en-US" baseline="0" dirty="0"/>
              <a:t> </a:t>
            </a:r>
            <a:r>
              <a:rPr lang="en-US" baseline="0" dirty="0" err="1"/>
              <a:t>trùng</a:t>
            </a:r>
            <a:r>
              <a:rPr lang="en-US" baseline="0" dirty="0"/>
              <a:t> </a:t>
            </a:r>
            <a:r>
              <a:rPr lang="en-US" baseline="0" dirty="0" err="1"/>
              <a:t>tại</a:t>
            </a:r>
            <a:r>
              <a:rPr lang="en-US" baseline="0" dirty="0"/>
              <a:t> </a:t>
            </a:r>
            <a:r>
              <a:rPr lang="en-US" baseline="0" dirty="0" err="1"/>
              <a:t>chỗ</a:t>
            </a:r>
            <a:r>
              <a:rPr lang="en-US" baseline="0" dirty="0"/>
              <a:t> </a:t>
            </a:r>
            <a:r>
              <a:rPr lang="en-US" baseline="0" dirty="0" err="1"/>
              <a:t>đường</a:t>
            </a:r>
            <a:r>
              <a:rPr lang="en-US" baseline="0" dirty="0"/>
              <a:t> </a:t>
            </a:r>
            <a:r>
              <a:rPr lang="en-US" baseline="0" dirty="0" err="1"/>
              <a:t>tiêu</a:t>
            </a:r>
            <a:r>
              <a:rPr lang="en-US" baseline="0" dirty="0"/>
              <a:t> </a:t>
            </a:r>
            <a:r>
              <a:rPr lang="en-US" baseline="0" dirty="0" err="1"/>
              <a:t>hóa</a:t>
            </a: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/>
              <a:t>SV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biết</a:t>
            </a:r>
            <a:r>
              <a:rPr lang="en-US" baseline="0" dirty="0"/>
              <a:t> </a:t>
            </a:r>
            <a:r>
              <a:rPr lang="en-US" baseline="0" dirty="0" err="1"/>
              <a:t>Thuốc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thuốc</a:t>
            </a:r>
            <a:r>
              <a:rPr lang="en-US" baseline="0" dirty="0"/>
              <a:t> </a:t>
            </a:r>
            <a:r>
              <a:rPr lang="en-US" baseline="0" dirty="0" err="1"/>
              <a:t>gì</a:t>
            </a:r>
            <a:r>
              <a:rPr lang="en-US" baseline="0" dirty="0"/>
              <a:t>,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chế</a:t>
            </a:r>
            <a:r>
              <a:rPr lang="en-US" baseline="0" dirty="0"/>
              <a:t> </a:t>
            </a:r>
            <a:r>
              <a:rPr lang="en-US" baseline="0" dirty="0" err="1"/>
              <a:t>tác</a:t>
            </a:r>
            <a:r>
              <a:rPr lang="en-US" baseline="0" dirty="0"/>
              <a:t> </a:t>
            </a:r>
            <a:r>
              <a:rPr lang="en-US" baseline="0" dirty="0" err="1"/>
              <a:t>dụng</a:t>
            </a:r>
            <a:r>
              <a:rPr lang="en-US" baseline="0" dirty="0"/>
              <a:t> </a:t>
            </a:r>
            <a:r>
              <a:rPr lang="en-US" baseline="0" dirty="0" err="1"/>
              <a:t>hạ</a:t>
            </a:r>
            <a:r>
              <a:rPr lang="en-US" baseline="0" dirty="0"/>
              <a:t> </a:t>
            </a:r>
            <a:r>
              <a:rPr lang="en-US" baseline="0" dirty="0" err="1"/>
              <a:t>áp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err="1"/>
              <a:t>gì</a:t>
            </a:r>
            <a:r>
              <a:rPr lang="en-US" baseline="0"/>
              <a:t>?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ClCr: 40.78 ml/ph (BSA 1,48m2) = 47.66 ml/ph/1,73 (CKD giai đoạn 3a)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22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 </a:t>
            </a:r>
            <a:r>
              <a:rPr lang="en-US" dirty="0" err="1"/>
              <a:t>dự</a:t>
            </a:r>
            <a:r>
              <a:rPr lang="en-US" baseline="0" dirty="0"/>
              <a:t> </a:t>
            </a:r>
            <a:r>
              <a:rPr lang="en-US" baseline="0" dirty="0" err="1"/>
              <a:t>đoán</a:t>
            </a:r>
            <a:r>
              <a:rPr lang="en-US" baseline="0" dirty="0"/>
              <a:t>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tình</a:t>
            </a:r>
            <a:r>
              <a:rPr lang="en-US" baseline="0" dirty="0"/>
              <a:t> </a:t>
            </a:r>
            <a:r>
              <a:rPr lang="en-US" baseline="0" dirty="0" err="1"/>
              <a:t>trạng</a:t>
            </a:r>
            <a:r>
              <a:rPr lang="en-US" baseline="0" dirty="0"/>
              <a:t> </a:t>
            </a:r>
            <a:r>
              <a:rPr lang="en-US" baseline="0" dirty="0" err="1"/>
              <a:t>toan</a:t>
            </a:r>
            <a:endParaRPr lang="en-US" baseline="0" dirty="0"/>
          </a:p>
          <a:p>
            <a:r>
              <a:rPr lang="en-US" baseline="0" dirty="0"/>
              <a:t>SV </a:t>
            </a:r>
            <a:r>
              <a:rPr lang="en-US" baseline="0" dirty="0" err="1"/>
              <a:t>giải</a:t>
            </a:r>
            <a:r>
              <a:rPr lang="en-US" baseline="0" dirty="0"/>
              <a:t> </a:t>
            </a:r>
            <a:r>
              <a:rPr lang="en-US" baseline="0" dirty="0" err="1"/>
              <a:t>thích</a:t>
            </a:r>
            <a:r>
              <a:rPr lang="en-US" baseline="0" dirty="0"/>
              <a:t>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tình</a:t>
            </a:r>
            <a:r>
              <a:rPr lang="en-US" baseline="0" dirty="0"/>
              <a:t> </a:t>
            </a:r>
            <a:r>
              <a:rPr lang="en-US" baseline="0" dirty="0" err="1"/>
              <a:t>trạng</a:t>
            </a:r>
            <a:r>
              <a:rPr lang="en-US" baseline="0" dirty="0"/>
              <a:t> </a:t>
            </a:r>
            <a:r>
              <a:rPr lang="en-US" baseline="0" dirty="0" err="1"/>
              <a:t>toan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A9B63-49C9-42FF-9288-D5C2A12642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12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47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1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62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37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85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25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76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57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6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16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E7AB0-8D14-4964-9046-C3144C6D5699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5BC7B-B4FA-4D1E-9588-67C81992C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9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833807"/>
            <a:ext cx="6858000" cy="1407001"/>
          </a:xfrm>
        </p:spPr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en-US" sz="4800" b="1" dirty="0" err="1">
                <a:solidFill>
                  <a:srgbClr val="C00000"/>
                </a:solidFill>
              </a:rPr>
              <a:t>Tổn</a:t>
            </a:r>
            <a:r>
              <a:rPr lang="en-US" sz="4800" b="1" dirty="0">
                <a:solidFill>
                  <a:srgbClr val="C00000"/>
                </a:solidFill>
              </a:rPr>
              <a:t> </a:t>
            </a:r>
            <a:r>
              <a:rPr lang="en-US" sz="4800" b="1" dirty="0" err="1">
                <a:solidFill>
                  <a:srgbClr val="C00000"/>
                </a:solidFill>
              </a:rPr>
              <a:t>thương</a:t>
            </a:r>
            <a:r>
              <a:rPr lang="en-US" sz="4800" b="1" dirty="0">
                <a:solidFill>
                  <a:srgbClr val="C00000"/>
                </a:solidFill>
              </a:rPr>
              <a:t> </a:t>
            </a:r>
            <a:r>
              <a:rPr lang="en-US" sz="4800" b="1" err="1">
                <a:solidFill>
                  <a:srgbClr val="C00000"/>
                </a:solidFill>
              </a:rPr>
              <a:t>thận</a:t>
            </a:r>
            <a:r>
              <a:rPr lang="en-US" sz="4800" b="1">
                <a:solidFill>
                  <a:srgbClr val="C00000"/>
                </a:solidFill>
              </a:rPr>
              <a:t> cấp</a:t>
            </a:r>
            <a:br>
              <a:rPr lang="en-US" sz="4800" b="1">
                <a:solidFill>
                  <a:srgbClr val="C00000"/>
                </a:solidFill>
              </a:rPr>
            </a:br>
            <a:r>
              <a:rPr lang="en-US" sz="4800" b="1">
                <a:solidFill>
                  <a:srgbClr val="C00000"/>
                </a:solidFill>
              </a:rPr>
              <a:t>Acute Kidney Injury (AKI)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783580"/>
            <a:ext cx="6172200" cy="713694"/>
          </a:xfrm>
        </p:spPr>
        <p:txBody>
          <a:bodyPr>
            <a:normAutofit/>
          </a:bodyPr>
          <a:lstStyle/>
          <a:p>
            <a:r>
              <a:rPr lang="en-US"/>
              <a:t>ThS Nguyễn Ngọc Lan Anh</a:t>
            </a:r>
          </a:p>
          <a:p>
            <a:r>
              <a:rPr lang="en-US"/>
              <a:t>Phân môn Thận, Bộ Môn Nội, Đại Học Y Dược, TPHCM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50286-38DB-469D-B7BF-04413F51C6BA}"/>
              </a:ext>
            </a:extLst>
          </p:cNvPr>
          <p:cNvSpPr txBox="1"/>
          <p:nvPr/>
        </p:nvSpPr>
        <p:spPr>
          <a:xfrm>
            <a:off x="2920365" y="363804"/>
            <a:ext cx="3303270" cy="1131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>
                <a:solidFill>
                  <a:srgbClr val="002060"/>
                </a:solidFill>
              </a:rPr>
              <a:t>CA LÂM SÀNG</a:t>
            </a:r>
          </a:p>
          <a:p>
            <a:pPr algn="ctr">
              <a:lnSpc>
                <a:spcPct val="150000"/>
              </a:lnSpc>
            </a:pPr>
            <a:r>
              <a:rPr lang="en-US" sz="2400" b="1">
                <a:solidFill>
                  <a:srgbClr val="002060"/>
                </a:solidFill>
              </a:rPr>
              <a:t>Đối tượng Y6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8CCAF5D-0575-4C1C-95B2-FBDDFC238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586"/>
            <a:ext cx="1905000" cy="1859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1489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711D7-B764-4444-B248-534D886D9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31591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solidFill>
                  <a:srgbClr val="C00000"/>
                </a:solidFill>
              </a:rPr>
              <a:t>Kết quả xét nghiệm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23156D-0AB0-4367-A0EE-BBEB3E024571}"/>
              </a:ext>
            </a:extLst>
          </p:cNvPr>
          <p:cNvSpPr txBox="1">
            <a:spLocks/>
          </p:cNvSpPr>
          <p:nvPr/>
        </p:nvSpPr>
        <p:spPr>
          <a:xfrm>
            <a:off x="85724" y="5928995"/>
            <a:ext cx="4674870" cy="826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Hồng cầu (+), bạch cầu (+), KST (-)</a:t>
            </a:r>
          </a:p>
          <a:p>
            <a:r>
              <a:rPr lang="en-US"/>
              <a:t>Soi phân: trực trùng Gram(-)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36F3F-DF96-4277-8BAD-6C67CA240504}"/>
              </a:ext>
            </a:extLst>
          </p:cNvPr>
          <p:cNvSpPr txBox="1"/>
          <p:nvPr/>
        </p:nvSpPr>
        <p:spPr>
          <a:xfrm>
            <a:off x="822959" y="5382842"/>
            <a:ext cx="26974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rgbClr val="C00000"/>
                </a:solidFill>
              </a:rPr>
              <a:t>Xét nghiệm phân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13B1FD-8B4A-4A0C-BB90-6B08FF379D0E}"/>
              </a:ext>
            </a:extLst>
          </p:cNvPr>
          <p:cNvSpPr txBox="1"/>
          <p:nvPr/>
        </p:nvSpPr>
        <p:spPr>
          <a:xfrm>
            <a:off x="194310" y="1706600"/>
            <a:ext cx="197739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/>
              <a:t>Hgb 142 g/L</a:t>
            </a:r>
          </a:p>
          <a:p>
            <a:pPr algn="just"/>
            <a:r>
              <a:rPr lang="en-US" sz="2200"/>
              <a:t>Hct 42 %</a:t>
            </a:r>
          </a:p>
          <a:p>
            <a:pPr algn="just"/>
            <a:r>
              <a:rPr lang="en-US" sz="2200"/>
              <a:t>BC 12 G/L </a:t>
            </a:r>
          </a:p>
          <a:p>
            <a:pPr algn="just"/>
            <a:r>
              <a:rPr lang="en-US" sz="2200"/>
              <a:t>Neu 89% </a:t>
            </a:r>
          </a:p>
          <a:p>
            <a:pPr algn="just"/>
            <a:r>
              <a:rPr lang="en-US" sz="2200"/>
              <a:t>Lym 10%</a:t>
            </a:r>
          </a:p>
          <a:p>
            <a:pPr algn="just"/>
            <a:r>
              <a:rPr lang="en-US" sz="2200"/>
              <a:t>PLT 201 G/L</a:t>
            </a:r>
          </a:p>
          <a:p>
            <a:pPr algn="just"/>
            <a:endParaRPr lang="en-US" sz="2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90120-F592-462F-AA49-2E6BDA9A6E13}"/>
              </a:ext>
            </a:extLst>
          </p:cNvPr>
          <p:cNvSpPr txBox="1"/>
          <p:nvPr/>
        </p:nvSpPr>
        <p:spPr>
          <a:xfrm>
            <a:off x="0" y="1158510"/>
            <a:ext cx="23888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rgbClr val="C00000"/>
                </a:solidFill>
              </a:rPr>
              <a:t>Công thức máu</a:t>
            </a:r>
            <a:endParaRPr lang="en-US" sz="22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FCA36-332B-4601-8235-2813691733AA}"/>
              </a:ext>
            </a:extLst>
          </p:cNvPr>
          <p:cNvSpPr txBox="1"/>
          <p:nvPr/>
        </p:nvSpPr>
        <p:spPr>
          <a:xfrm>
            <a:off x="2560320" y="1158510"/>
            <a:ext cx="23888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rgbClr val="C00000"/>
                </a:solidFill>
              </a:rPr>
              <a:t>Sinh hóa máu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83EE3F-A0A8-4A80-8CC7-D8AE1B39D9BE}"/>
              </a:ext>
            </a:extLst>
          </p:cNvPr>
          <p:cNvSpPr txBox="1"/>
          <p:nvPr/>
        </p:nvSpPr>
        <p:spPr>
          <a:xfrm>
            <a:off x="2423159" y="1673524"/>
            <a:ext cx="34518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BUN  95 mg/dL</a:t>
            </a:r>
          </a:p>
          <a:p>
            <a:r>
              <a:rPr lang="en-US" sz="2200"/>
              <a:t>Creatinine HT  4,8 mg/dL</a:t>
            </a:r>
          </a:p>
          <a:p>
            <a:r>
              <a:rPr lang="en-US" sz="2200"/>
              <a:t>Na  130 mmol/L</a:t>
            </a:r>
          </a:p>
          <a:p>
            <a:r>
              <a:rPr lang="en-US" sz="2200"/>
              <a:t>K  2,8 mmol/L</a:t>
            </a:r>
          </a:p>
          <a:p>
            <a:r>
              <a:rPr lang="en-US" sz="2200"/>
              <a:t>Ca  2,0 mmol/L</a:t>
            </a:r>
          </a:p>
          <a:p>
            <a:r>
              <a:rPr lang="en-US" sz="2200"/>
              <a:t>Cl 95 mmol/L</a:t>
            </a:r>
          </a:p>
          <a:p>
            <a:r>
              <a:rPr lang="en-US" sz="2200"/>
              <a:t>Đường huyết: 95 mg/dL</a:t>
            </a:r>
          </a:p>
          <a:p>
            <a:r>
              <a:rPr lang="en-US" sz="2200"/>
              <a:t>AST: 30 UI/L</a:t>
            </a:r>
          </a:p>
          <a:p>
            <a:r>
              <a:rPr lang="en-US" sz="2200"/>
              <a:t>ALT:35 UI/L</a:t>
            </a:r>
          </a:p>
          <a:p>
            <a:r>
              <a:rPr lang="en-US" sz="2200"/>
              <a:t>ALTT máu: 295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7903A-E366-48B0-B57E-587CB309FABB}"/>
              </a:ext>
            </a:extLst>
          </p:cNvPr>
          <p:cNvSpPr txBox="1"/>
          <p:nvPr/>
        </p:nvSpPr>
        <p:spPr>
          <a:xfrm>
            <a:off x="6126480" y="1152530"/>
            <a:ext cx="2766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rgbClr val="C00000"/>
                </a:solidFill>
              </a:rPr>
              <a:t>Sinh hóa nước tiểu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AB2C27-38D5-4BAA-9663-EB92FC7B7D19}"/>
              </a:ext>
            </a:extLst>
          </p:cNvPr>
          <p:cNvSpPr txBox="1"/>
          <p:nvPr/>
        </p:nvSpPr>
        <p:spPr>
          <a:xfrm>
            <a:off x="5875021" y="1649450"/>
            <a:ext cx="345186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/>
              <a:t>TPTNT:</a:t>
            </a:r>
            <a:r>
              <a:rPr lang="en-US" sz="2200"/>
              <a:t> d 1,010 pH 5,5</a:t>
            </a:r>
          </a:p>
          <a:p>
            <a:r>
              <a:rPr lang="en-US" sz="2200"/>
              <a:t>Glu (-) Protein 100 mg/dL</a:t>
            </a:r>
          </a:p>
          <a:p>
            <a:r>
              <a:rPr lang="en-US" sz="2200"/>
              <a:t>HC (-) BC (-) Nitrit (-)  </a:t>
            </a:r>
          </a:p>
          <a:p>
            <a:endParaRPr lang="en-US" sz="2200"/>
          </a:p>
          <a:p>
            <a:r>
              <a:rPr lang="en-US" sz="2200"/>
              <a:t>Ure 1200 mg/dL</a:t>
            </a:r>
          </a:p>
          <a:p>
            <a:r>
              <a:rPr lang="en-US" sz="2200"/>
              <a:t>Creatinine 100 mg/dL</a:t>
            </a:r>
          </a:p>
          <a:p>
            <a:r>
              <a:rPr lang="en-US" sz="2200"/>
              <a:t>Na  60 mmol/L</a:t>
            </a:r>
          </a:p>
          <a:p>
            <a:r>
              <a:rPr lang="en-US" sz="2200"/>
              <a:t>K  40 mmol/L</a:t>
            </a:r>
          </a:p>
          <a:p>
            <a:r>
              <a:rPr lang="en-US" sz="2200"/>
              <a:t>Ca  0,5 mmol/L</a:t>
            </a:r>
          </a:p>
          <a:p>
            <a:r>
              <a:rPr lang="en-US" sz="2200"/>
              <a:t>ALTT niệu: 286</a:t>
            </a:r>
          </a:p>
        </p:txBody>
      </p:sp>
    </p:spTree>
    <p:extLst>
      <p:ext uri="{BB962C8B-B14F-4D97-AF65-F5344CB8AC3E}">
        <p14:creationId xmlns:p14="http://schemas.microsoft.com/office/powerpoint/2010/main" val="1454034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BABD1-908E-4C9E-8392-C1B81FB16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2285366"/>
            <a:ext cx="88011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>
                <a:solidFill>
                  <a:srgbClr val="C00000"/>
                </a:solidFill>
              </a:rPr>
              <a:t>Câu hỏi 3: Đánh giá về tình trạng tổn thương thận của BN này? </a:t>
            </a:r>
          </a:p>
        </p:txBody>
      </p:sp>
    </p:spTree>
    <p:extLst>
      <p:ext uri="{BB962C8B-B14F-4D97-AF65-F5344CB8AC3E}">
        <p14:creationId xmlns:p14="http://schemas.microsoft.com/office/powerpoint/2010/main" val="2031407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90591"/>
            <a:ext cx="7886700" cy="454164"/>
          </a:xfrm>
        </p:spPr>
        <p:txBody>
          <a:bodyPr>
            <a:noAutofit/>
          </a:bodyPr>
          <a:lstStyle/>
          <a:p>
            <a:pPr algn="ctr"/>
            <a:r>
              <a:rPr lang="en-US" sz="2800" b="1" err="1">
                <a:solidFill>
                  <a:srgbClr val="C00000"/>
                </a:solidFill>
              </a:rPr>
              <a:t>Soi</a:t>
            </a:r>
            <a:r>
              <a:rPr lang="en-US" sz="2800" b="1">
                <a:solidFill>
                  <a:srgbClr val="C00000"/>
                </a:solidFill>
              </a:rPr>
              <a:t> cặn lắng nước </a:t>
            </a:r>
            <a:r>
              <a:rPr lang="en-US" sz="2800" b="1" dirty="0" err="1">
                <a:solidFill>
                  <a:srgbClr val="C00000"/>
                </a:solidFill>
              </a:rPr>
              <a:t>tiểu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F6A52F-8068-45AF-9616-4CE7AFC23C02}"/>
              </a:ext>
            </a:extLst>
          </p:cNvPr>
          <p:cNvSpPr txBox="1"/>
          <p:nvPr/>
        </p:nvSpPr>
        <p:spPr>
          <a:xfrm>
            <a:off x="2462160" y="5583498"/>
            <a:ext cx="4350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C00000"/>
                </a:solidFill>
              </a:rPr>
              <a:t>Trụ hạt nâu bùn</a:t>
            </a:r>
          </a:p>
          <a:p>
            <a:pPr algn="ctr"/>
            <a:r>
              <a:rPr lang="en-US" sz="2400">
                <a:solidFill>
                  <a:srgbClr val="C00000"/>
                </a:solidFill>
              </a:rPr>
              <a:t>Muddy brown cast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404E60-CC71-4376-BF93-523CD5293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69" y="1320975"/>
            <a:ext cx="4350731" cy="3889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42A50D-ACA0-45CD-A47D-D3B071491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020" y="1318146"/>
            <a:ext cx="4161742" cy="38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75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9946"/>
            <a:ext cx="7886700" cy="708762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C00000"/>
                </a:solidFill>
              </a:rPr>
              <a:t>Siêu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err="1">
                <a:solidFill>
                  <a:srgbClr val="C00000"/>
                </a:solidFill>
              </a:rPr>
              <a:t>âm</a:t>
            </a:r>
            <a:r>
              <a:rPr lang="en-US" b="1">
                <a:solidFill>
                  <a:srgbClr val="C00000"/>
                </a:solidFill>
              </a:rPr>
              <a:t> bụng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17551"/>
            <a:ext cx="7886700" cy="4351338"/>
          </a:xfrm>
        </p:spPr>
        <p:txBody>
          <a:bodyPr/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: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thận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ứ </a:t>
            </a:r>
            <a:r>
              <a:rPr lang="en-US" dirty="0" err="1"/>
              <a:t>nước</a:t>
            </a:r>
            <a:r>
              <a:rPr lang="en-US" dirty="0"/>
              <a:t>,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thận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2 </a:t>
            </a:r>
            <a:r>
              <a:rPr lang="en-US" dirty="0" err="1"/>
              <a:t>thận</a:t>
            </a:r>
            <a:r>
              <a:rPr lang="en-US" dirty="0"/>
              <a:t>: </a:t>
            </a:r>
            <a:r>
              <a:rPr lang="en-US" dirty="0" err="1"/>
              <a:t>Trái</a:t>
            </a:r>
            <a:r>
              <a:rPr lang="en-US" dirty="0"/>
              <a:t>: 107 x 59 mm, </a:t>
            </a:r>
            <a:r>
              <a:rPr lang="en-US" dirty="0" err="1"/>
              <a:t>Phải</a:t>
            </a:r>
            <a:r>
              <a:rPr lang="en-US" dirty="0"/>
              <a:t>: 112 x 68mm</a:t>
            </a:r>
          </a:p>
        </p:txBody>
      </p:sp>
      <p:pic>
        <p:nvPicPr>
          <p:cNvPr id="5" name="Picture 4" descr="C:\Users\Son Lam\Pictures\AKI\SA.jpg">
            <a:extLst>
              <a:ext uri="{FF2B5EF4-FFF2-40B4-BE49-F238E27FC236}">
                <a16:creationId xmlns:a16="http://schemas.microsoft.com/office/drawing/2014/main" id="{47027154-FED2-4B1C-9C01-A5236C309B3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95" y="1733514"/>
            <a:ext cx="8143210" cy="48260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540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AA223-5CB8-4774-BFBD-FF7246879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79" y="365126"/>
            <a:ext cx="8943441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rgbClr val="C00000"/>
                </a:solidFill>
              </a:rPr>
              <a:t>BN có tổn thương thận cấp không?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6947A-EBF7-4E50-8390-15BEEB7571AF}"/>
              </a:ext>
            </a:extLst>
          </p:cNvPr>
          <p:cNvSpPr txBox="1"/>
          <p:nvPr/>
        </p:nvSpPr>
        <p:spPr>
          <a:xfrm>
            <a:off x="2154553" y="5942561"/>
            <a:ext cx="41490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Thể tích nước tiểu 500 ml/24h </a:t>
            </a:r>
          </a:p>
          <a:p>
            <a:r>
              <a:rPr lang="en-US" sz="2200"/>
              <a:t>-&gt; </a:t>
            </a:r>
            <a:r>
              <a:rPr lang="en-US" sz="2200">
                <a:solidFill>
                  <a:srgbClr val="C00000"/>
                </a:solidFill>
              </a:rPr>
              <a:t>AKI thể không thiểu niệu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FAE10F-41C1-4D45-8FB1-752961C3EDE9}"/>
              </a:ext>
            </a:extLst>
          </p:cNvPr>
          <p:cNvSpPr txBox="1"/>
          <p:nvPr/>
        </p:nvSpPr>
        <p:spPr>
          <a:xfrm>
            <a:off x="2040253" y="5327331"/>
            <a:ext cx="4377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C00000"/>
                </a:solidFill>
              </a:rPr>
              <a:t>BN có tổn thương thận cấp</a:t>
            </a:r>
          </a:p>
        </p:txBody>
      </p:sp>
      <p:pic>
        <p:nvPicPr>
          <p:cNvPr id="8" name="Content Placeholder 12">
            <a:extLst>
              <a:ext uri="{FF2B5EF4-FFF2-40B4-BE49-F238E27FC236}">
                <a16:creationId xmlns:a16="http://schemas.microsoft.com/office/drawing/2014/main" id="{2984CE80-6EC2-4E87-AA2D-DF147EE8B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277" y="1896385"/>
            <a:ext cx="8943441" cy="3065230"/>
          </a:xfrm>
        </p:spPr>
      </p:pic>
    </p:spTree>
    <p:extLst>
      <p:ext uri="{BB962C8B-B14F-4D97-AF65-F5344CB8AC3E}">
        <p14:creationId xmlns:p14="http://schemas.microsoft.com/office/powerpoint/2010/main" val="3322009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41C2D-89ED-4F05-962C-CF278EAA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83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C00000"/>
                </a:solidFill>
              </a:rPr>
              <a:t>Giai đoạn tổn thương thận cấp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D57A833-E093-43E5-9D44-417AF8327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2210" y="1028701"/>
            <a:ext cx="6344459" cy="561513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D555D1-016A-424E-BCF8-BE0348FB1891}"/>
              </a:ext>
            </a:extLst>
          </p:cNvPr>
          <p:cNvSpPr/>
          <p:nvPr/>
        </p:nvSpPr>
        <p:spPr>
          <a:xfrm>
            <a:off x="1748790" y="4103369"/>
            <a:ext cx="3771900" cy="5600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6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97864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C00000"/>
                </a:solidFill>
              </a:rPr>
              <a:t>Nguyên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err="1">
                <a:solidFill>
                  <a:srgbClr val="C00000"/>
                </a:solidFill>
              </a:rPr>
              <a:t>nhân</a:t>
            </a:r>
            <a:r>
              <a:rPr lang="en-US" b="1">
                <a:solidFill>
                  <a:srgbClr val="C00000"/>
                </a:solidFill>
              </a:rPr>
              <a:t> tổn thương thận cấp?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2641C64A-71D0-48D5-86A2-91BFEB16C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04" y="1339637"/>
            <a:ext cx="9088296" cy="4550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93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3D64E9-A54E-4A42-8DE2-BCCF249085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185551"/>
              </p:ext>
            </p:extLst>
          </p:nvPr>
        </p:nvGraphicFramePr>
        <p:xfrm>
          <a:off x="309942" y="888085"/>
          <a:ext cx="8520255" cy="5620719"/>
        </p:xfrm>
        <a:graphic>
          <a:graphicData uri="http://schemas.openxmlformats.org/drawingml/2006/table">
            <a:tbl>
              <a:tblPr/>
              <a:tblGrid>
                <a:gridCol w="25057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54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41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9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6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Chỉ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số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chẩn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đoán</a:t>
                      </a:r>
                      <a:endParaRPr lang="en-US" sz="2000" b="0" dirty="0">
                        <a:solidFill>
                          <a:srgbClr val="C00000"/>
                        </a:solidFill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AKI </a:t>
                      </a: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trước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thận</a:t>
                      </a:r>
                      <a:endParaRPr lang="en-US" sz="2000" b="0" dirty="0">
                        <a:solidFill>
                          <a:srgbClr val="C00000"/>
                        </a:solidFill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ATN</a:t>
                      </a:r>
                      <a:endParaRPr lang="en-US" sz="2000" b="0" dirty="0">
                        <a:solidFill>
                          <a:srgbClr val="C00000"/>
                        </a:solidFill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Bệnh</a:t>
                      </a:r>
                      <a:r>
                        <a:rPr lang="en-US" sz="2000" b="0" baseline="0" dirty="0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baseline="0" dirty="0" err="1">
                          <a:solidFill>
                            <a:srgbClr val="C00000"/>
                          </a:solidFill>
                          <a:latin typeface="+mj-lt"/>
                          <a:ea typeface="Calibri"/>
                          <a:cs typeface="Times New Roman"/>
                        </a:rPr>
                        <a:t>nhân</a:t>
                      </a:r>
                      <a:endParaRPr lang="en-US" sz="2000" b="0" dirty="0">
                        <a:solidFill>
                          <a:srgbClr val="C00000"/>
                        </a:solidFill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9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Tỉ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trọng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&gt;1,018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&lt;1,010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1,010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142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Áp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lực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thẩm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thấu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niệu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&gt;500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&lt;350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286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9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Phân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suất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thải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natri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&lt;1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&gt;1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2,2%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9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>
                          <a:latin typeface="Arial"/>
                          <a:ea typeface="Calibri"/>
                          <a:cs typeface="Times New Roman"/>
                        </a:rPr>
                        <a:t>Natri niệu </a:t>
                      </a:r>
                      <a:endParaRPr lang="en-US" sz="2000" b="1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&lt;20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&gt;40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60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9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Phân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suất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thải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urê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&lt;35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&gt;50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60,6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2142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Creatinine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niệu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 /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CreatininHT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&gt;40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&lt;20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20,8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1170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BUN/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CreatininHT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&gt;20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&lt;10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19,79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9310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Cặn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lắng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nước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tiểu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Sạch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,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có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trụ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trong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Trụ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hạt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nâu</a:t>
                      </a:r>
                      <a:r>
                        <a:rPr lang="en-US" sz="2000" b="0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2000" b="0" dirty="0" err="1">
                          <a:latin typeface="Arial"/>
                          <a:ea typeface="Calibri"/>
                          <a:cs typeface="Times New Roman"/>
                        </a:rPr>
                        <a:t>bùn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latin typeface="Times New Roman"/>
                          <a:ea typeface="Calibri"/>
                          <a:cs typeface="Times New Roman"/>
                        </a:rPr>
                        <a:t>Trụ hạt nâu bùn</a:t>
                      </a:r>
                      <a:endParaRPr lang="en-US" sz="2000" b="1" dirty="0"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714CE6E4-3A0B-4D31-95B9-893FDB246AEA}"/>
              </a:ext>
            </a:extLst>
          </p:cNvPr>
          <p:cNvSpPr txBox="1">
            <a:spLocks/>
          </p:cNvSpPr>
          <p:nvPr/>
        </p:nvSpPr>
        <p:spPr>
          <a:xfrm>
            <a:off x="309942" y="270480"/>
            <a:ext cx="8706736" cy="507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C00000"/>
                </a:solidFill>
              </a:rPr>
              <a:t>Phân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biệt</a:t>
            </a:r>
            <a:r>
              <a:rPr lang="en-US" sz="2800" b="1" dirty="0">
                <a:solidFill>
                  <a:srgbClr val="C00000"/>
                </a:solidFill>
              </a:rPr>
              <a:t> AKI </a:t>
            </a:r>
            <a:r>
              <a:rPr lang="en-US" sz="2800" b="1" dirty="0" err="1">
                <a:solidFill>
                  <a:srgbClr val="C00000"/>
                </a:solidFill>
              </a:rPr>
              <a:t>trước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thận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và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Hoại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tử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ống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thận</a:t>
            </a:r>
            <a:r>
              <a:rPr lang="en-US" sz="2800" b="1" dirty="0">
                <a:solidFill>
                  <a:srgbClr val="C00000"/>
                </a:solidFill>
              </a:rPr>
              <a:t> </a:t>
            </a:r>
            <a:r>
              <a:rPr lang="en-US" sz="2800" b="1" dirty="0" err="1">
                <a:solidFill>
                  <a:srgbClr val="C00000"/>
                </a:solidFill>
              </a:rPr>
              <a:t>cấp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74162C-7BF0-4314-829D-6DA7889C212F}"/>
              </a:ext>
            </a:extLst>
          </p:cNvPr>
          <p:cNvSpPr/>
          <p:nvPr/>
        </p:nvSpPr>
        <p:spPr>
          <a:xfrm>
            <a:off x="7014258" y="777493"/>
            <a:ext cx="2002420" cy="5912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61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399417"/>
            <a:ext cx="8515350" cy="835024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</a:rPr>
              <a:t>Các biến </a:t>
            </a:r>
            <a:r>
              <a:rPr lang="en-US" b="1" err="1">
                <a:solidFill>
                  <a:srgbClr val="C00000"/>
                </a:solidFill>
              </a:rPr>
              <a:t>chứng</a:t>
            </a:r>
            <a:r>
              <a:rPr lang="en-US" b="1">
                <a:solidFill>
                  <a:srgbClr val="C00000"/>
                </a:solidFill>
              </a:rPr>
              <a:t> của tổn thương thận cấp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A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C00000"/>
                </a:solidFill>
              </a:rPr>
              <a:t>A</a:t>
            </a:r>
            <a:r>
              <a:rPr lang="en-US" sz="2400" dirty="0"/>
              <a:t>cidosis – </a:t>
            </a:r>
            <a:r>
              <a:rPr lang="en-US" sz="2400" dirty="0" err="1"/>
              <a:t>Toan</a:t>
            </a:r>
            <a:r>
              <a:rPr lang="en-US" sz="2400" dirty="0"/>
              <a:t> </a:t>
            </a:r>
            <a:r>
              <a:rPr lang="en-US" sz="2400" dirty="0" err="1"/>
              <a:t>chuyển</a:t>
            </a:r>
            <a:r>
              <a:rPr lang="en-US" sz="2400" dirty="0"/>
              <a:t> </a:t>
            </a:r>
            <a:r>
              <a:rPr lang="en-US" sz="2400" dirty="0" err="1"/>
              <a:t>hóa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E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C00000"/>
                </a:solidFill>
              </a:rPr>
              <a:t>E</a:t>
            </a:r>
            <a:r>
              <a:rPr lang="en-US" sz="2400" dirty="0"/>
              <a:t>lectrolytes – </a:t>
            </a:r>
            <a:r>
              <a:rPr lang="en-US" sz="2400" dirty="0" err="1"/>
              <a:t>Rối</a:t>
            </a:r>
            <a:r>
              <a:rPr lang="en-US" sz="2400" dirty="0"/>
              <a:t> </a:t>
            </a:r>
            <a:r>
              <a:rPr lang="en-US" sz="2400" dirty="0" err="1"/>
              <a:t>loạn</a:t>
            </a:r>
            <a:r>
              <a:rPr lang="en-US" sz="2400" dirty="0"/>
              <a:t> </a:t>
            </a:r>
            <a:r>
              <a:rPr lang="en-US" sz="2400" dirty="0" err="1"/>
              <a:t>điện</a:t>
            </a:r>
            <a:r>
              <a:rPr lang="en-US" sz="2400" dirty="0"/>
              <a:t> </a:t>
            </a:r>
            <a:r>
              <a:rPr lang="en-US" sz="2400" dirty="0" err="1"/>
              <a:t>giải</a:t>
            </a:r>
            <a:r>
              <a:rPr lang="en-US" sz="2400" dirty="0"/>
              <a:t> (Na, </a:t>
            </a:r>
            <a:r>
              <a:rPr lang="en-US" sz="2400" dirty="0" err="1"/>
              <a:t>Ka</a:t>
            </a:r>
            <a:r>
              <a:rPr lang="en-US" sz="24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I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C00000"/>
                </a:solidFill>
              </a:rPr>
              <a:t>I</a:t>
            </a:r>
            <a:r>
              <a:rPr lang="en-US" sz="2400" dirty="0"/>
              <a:t>ntoxication – </a:t>
            </a:r>
            <a:r>
              <a:rPr lang="en-US" sz="2400" dirty="0" err="1"/>
              <a:t>Ngộ</a:t>
            </a:r>
            <a:r>
              <a:rPr lang="en-US" sz="2400" dirty="0"/>
              <a:t> </a:t>
            </a:r>
            <a:r>
              <a:rPr lang="en-US" sz="2400" dirty="0" err="1"/>
              <a:t>độc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O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C00000"/>
                </a:solidFill>
              </a:rPr>
              <a:t>O</a:t>
            </a:r>
            <a:r>
              <a:rPr lang="en-US" sz="2400" dirty="0"/>
              <a:t>verload – </a:t>
            </a:r>
            <a:r>
              <a:rPr lang="en-US" sz="2400" dirty="0" err="1"/>
              <a:t>Quá</a:t>
            </a:r>
            <a:r>
              <a:rPr lang="en-US" sz="2400" dirty="0"/>
              <a:t> </a:t>
            </a:r>
            <a:r>
              <a:rPr lang="en-US" sz="2400" dirty="0" err="1"/>
              <a:t>tải</a:t>
            </a:r>
            <a:r>
              <a:rPr lang="en-US" sz="2400" dirty="0"/>
              <a:t> </a:t>
            </a:r>
            <a:r>
              <a:rPr lang="en-US" sz="2400" dirty="0" err="1"/>
              <a:t>tuần</a:t>
            </a:r>
            <a:r>
              <a:rPr lang="en-US" sz="2400" dirty="0"/>
              <a:t> </a:t>
            </a:r>
            <a:r>
              <a:rPr lang="en-US" sz="2400" dirty="0" err="1"/>
              <a:t>hoàn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C00000"/>
                </a:solidFill>
              </a:rPr>
              <a:t>U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C00000"/>
                </a:solidFill>
              </a:rPr>
              <a:t>U</a:t>
            </a:r>
            <a:r>
              <a:rPr lang="en-US" sz="2400" dirty="0"/>
              <a:t>remia – </a:t>
            </a:r>
            <a:r>
              <a:rPr lang="en-US" sz="2400" dirty="0" err="1"/>
              <a:t>Tăng</a:t>
            </a:r>
            <a:r>
              <a:rPr lang="en-US" sz="2400" dirty="0"/>
              <a:t> </a:t>
            </a:r>
            <a:r>
              <a:rPr lang="en-US" sz="2400" dirty="0" err="1"/>
              <a:t>ure</a:t>
            </a:r>
            <a:r>
              <a:rPr lang="en-US" sz="2400" dirty="0"/>
              <a:t> </a:t>
            </a:r>
            <a:r>
              <a:rPr lang="en-US" sz="2400" dirty="0" err="1"/>
              <a:t>huyết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4081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23014" y="680135"/>
            <a:ext cx="4572000" cy="30162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0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Khí</a:t>
            </a: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máu</a:t>
            </a: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mạch</a:t>
            </a:r>
            <a:endParaRPr lang="en-US" sz="30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 7.32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PaCO2: 21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HCO3: 12.5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PaO2: 130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15004" y="617320"/>
            <a:ext cx="3083176" cy="2776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 err="1"/>
              <a:t>Máu</a:t>
            </a:r>
            <a:r>
              <a:rPr lang="en-US" sz="3000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Na</a:t>
            </a:r>
            <a:r>
              <a:rPr lang="en-US" sz="3000"/>
              <a:t>:  130 mmol/L</a:t>
            </a:r>
            <a:endParaRPr lang="en-US" sz="3000" dirty="0"/>
          </a:p>
          <a:p>
            <a:pPr>
              <a:lnSpc>
                <a:spcPct val="150000"/>
              </a:lnSpc>
            </a:pPr>
            <a:r>
              <a:rPr lang="en-US" sz="3000" dirty="0"/>
              <a:t>K </a:t>
            </a:r>
            <a:r>
              <a:rPr lang="en-US" sz="3000"/>
              <a:t>: 2,8mmol/L</a:t>
            </a:r>
            <a:endParaRPr lang="en-US" sz="3000" dirty="0"/>
          </a:p>
          <a:p>
            <a:pPr>
              <a:lnSpc>
                <a:spcPct val="150000"/>
              </a:lnSpc>
            </a:pPr>
            <a:r>
              <a:rPr lang="en-US" sz="3000" dirty="0" err="1"/>
              <a:t>Cl</a:t>
            </a:r>
            <a:r>
              <a:rPr lang="en-US" sz="3000"/>
              <a:t>:  95mmol/L</a:t>
            </a:r>
            <a:endParaRPr lang="en-US" sz="3000" dirty="0"/>
          </a:p>
        </p:txBody>
      </p:sp>
      <p:sp>
        <p:nvSpPr>
          <p:cNvPr id="6" name="TextBox 5"/>
          <p:cNvSpPr txBox="1"/>
          <p:nvPr/>
        </p:nvSpPr>
        <p:spPr>
          <a:xfrm>
            <a:off x="894464" y="4153996"/>
            <a:ext cx="787234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err="1"/>
              <a:t>quả</a:t>
            </a:r>
            <a:r>
              <a:rPr lang="en-US" sz="2400"/>
              <a:t> KMĐM</a:t>
            </a:r>
            <a:r>
              <a:rPr lang="en-US" sz="2400" dirty="0"/>
              <a:t>: </a:t>
            </a:r>
            <a:r>
              <a:rPr lang="en-US" sz="2400" dirty="0" err="1"/>
              <a:t>toan</a:t>
            </a:r>
            <a:r>
              <a:rPr lang="en-US" sz="2400" dirty="0"/>
              <a:t> </a:t>
            </a:r>
            <a:r>
              <a:rPr lang="en-US" sz="2400" dirty="0" err="1"/>
              <a:t>chuyển</a:t>
            </a:r>
            <a:r>
              <a:rPr lang="en-US" sz="2400" dirty="0"/>
              <a:t> </a:t>
            </a:r>
            <a:r>
              <a:rPr lang="en-US" sz="2400" dirty="0" err="1"/>
              <a:t>hóa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AG</a:t>
            </a:r>
            <a:r>
              <a:rPr lang="en-US" sz="2400"/>
              <a:t>: 130 + 2,8– 95 </a:t>
            </a:r>
            <a:r>
              <a:rPr lang="en-US" sz="2400" dirty="0"/>
              <a:t>– 12,5 </a:t>
            </a:r>
            <a:r>
              <a:rPr lang="en-US" sz="2400"/>
              <a:t>= 25,3 </a:t>
            </a:r>
            <a:r>
              <a:rPr lang="en-US" sz="2400" dirty="0"/>
              <a:t>=&gt; </a:t>
            </a:r>
            <a:r>
              <a:rPr lang="en-US" sz="2400" dirty="0" err="1"/>
              <a:t>Toan</a:t>
            </a:r>
            <a:r>
              <a:rPr lang="en-US" sz="2400" dirty="0"/>
              <a:t> CH </a:t>
            </a:r>
            <a:r>
              <a:rPr lang="en-US" sz="2400" dirty="0" err="1"/>
              <a:t>tăng</a:t>
            </a:r>
            <a:r>
              <a:rPr lang="en-US" sz="2400" dirty="0"/>
              <a:t> AG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ΔAG/</a:t>
            </a:r>
            <a:r>
              <a:rPr lang="el-GR" sz="2400" dirty="0"/>
              <a:t>Δ</a:t>
            </a:r>
            <a:r>
              <a:rPr lang="en-US" sz="2400" dirty="0"/>
              <a:t>HCO3 </a:t>
            </a:r>
            <a:r>
              <a:rPr lang="en-US" sz="2400"/>
              <a:t>= (25,3-12</a:t>
            </a:r>
            <a:r>
              <a:rPr lang="en-US" sz="2400" dirty="0"/>
              <a:t>)/(24-12,5</a:t>
            </a:r>
            <a:r>
              <a:rPr lang="en-US" sz="2400"/>
              <a:t>)= 1,15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toan</a:t>
            </a:r>
            <a:r>
              <a:rPr lang="en-US" sz="2400" dirty="0">
                <a:solidFill>
                  <a:srgbClr val="C00000"/>
                </a:solidFill>
              </a:rPr>
              <a:t> CH </a:t>
            </a:r>
            <a:r>
              <a:rPr lang="en-US" sz="2400" dirty="0" err="1">
                <a:solidFill>
                  <a:srgbClr val="C00000"/>
                </a:solidFill>
              </a:rPr>
              <a:t>tăng</a:t>
            </a:r>
            <a:r>
              <a:rPr lang="en-US" sz="2400" dirty="0">
                <a:solidFill>
                  <a:srgbClr val="C00000"/>
                </a:solidFill>
              </a:rPr>
              <a:t> AG </a:t>
            </a:r>
            <a:r>
              <a:rPr lang="en-US" sz="2400" err="1">
                <a:solidFill>
                  <a:srgbClr val="C00000"/>
                </a:solidFill>
              </a:rPr>
              <a:t>và</a:t>
            </a:r>
            <a:r>
              <a:rPr lang="en-US" sz="2400">
                <a:solidFill>
                  <a:srgbClr val="C00000"/>
                </a:solidFill>
              </a:rPr>
              <a:t> kiềm CH</a:t>
            </a:r>
            <a:endParaRPr 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24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err="1">
                <a:solidFill>
                  <a:srgbClr val="C00000"/>
                </a:solidFill>
              </a:rPr>
              <a:t>Mục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 err="1">
                <a:solidFill>
                  <a:srgbClr val="C00000"/>
                </a:solidFill>
              </a:rPr>
              <a:t>tiêu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00200"/>
            <a:ext cx="8298180" cy="4576763"/>
          </a:xfrm>
        </p:spPr>
        <p:txBody>
          <a:bodyPr>
            <a:normAutofit/>
          </a:bodyPr>
          <a:lstStyle/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Hỏi bệnh sử và thăm khám 1 trường hợp tổn thương thận cấp</a:t>
            </a:r>
            <a:endParaRPr lang="en-US" sz="2400" dirty="0"/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Phân tích được cận lâm sàng chẩn đoán phân biệt nguyên nhân và biến chứng của tổn thương thận cấp 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Tiếp cận điều trị ban đầu tổn thương thận cấp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75974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:\cúm 2018\du lieu BN lupus\18-3-19\20190311_090108.jpg">
            <a:extLst>
              <a:ext uri="{FF2B5EF4-FFF2-40B4-BE49-F238E27FC236}">
                <a16:creationId xmlns:a16="http://schemas.microsoft.com/office/drawing/2014/main" id="{5D4DD1B2-D2E8-45AA-8F8D-AB6BB1CB040E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0" r="20979"/>
          <a:stretch/>
        </p:blipFill>
        <p:spPr bwMode="auto">
          <a:xfrm rot="5400000">
            <a:off x="1142999" y="-72366"/>
            <a:ext cx="6858000" cy="70027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47614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12164"/>
          </a:xfrm>
        </p:spPr>
        <p:txBody>
          <a:bodyPr/>
          <a:lstStyle/>
          <a:p>
            <a:pPr algn="ctr"/>
            <a:r>
              <a:rPr lang="en-US" b="1">
                <a:solidFill>
                  <a:srgbClr val="C00000"/>
                </a:solidFill>
              </a:rPr>
              <a:t>Câu hỏi 4: Chẩn đoán xác định?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3987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/>
              <a:t>Tổn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thận</a:t>
            </a:r>
            <a:r>
              <a:rPr lang="en-US" sz="2400" dirty="0"/>
              <a:t> </a:t>
            </a:r>
            <a:r>
              <a:rPr lang="en-US" sz="2400" err="1"/>
              <a:t>cấp</a:t>
            </a:r>
            <a:r>
              <a:rPr lang="en-US" sz="2400"/>
              <a:t> thể không thiểu niệu giai đoạn 3 (KDIGO 2012), nguyên nhân tại thận (Hoại tử ống thận cấp) do giảm tưới máu đến thận</a:t>
            </a:r>
          </a:p>
          <a:p>
            <a:pPr algn="just">
              <a:lnSpc>
                <a:spcPct val="150000"/>
              </a:lnSpc>
            </a:pPr>
            <a:r>
              <a:rPr lang="en-US" sz="2400"/>
              <a:t>Hạ natri máu, hạ kali máu </a:t>
            </a:r>
          </a:p>
          <a:p>
            <a:pPr algn="just">
              <a:lnSpc>
                <a:spcPct val="150000"/>
              </a:lnSpc>
            </a:pPr>
            <a:r>
              <a:rPr lang="en-US" sz="2400"/>
              <a:t>Toan </a:t>
            </a:r>
            <a:r>
              <a:rPr lang="en-US" sz="2400" err="1"/>
              <a:t>chuyển</a:t>
            </a:r>
            <a:r>
              <a:rPr lang="en-US" sz="2400"/>
              <a:t> hóa tăng AG và kiềm chuyển hóa</a:t>
            </a: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/>
              <a:t>Nhiễm trùng đường tiêu hóa mất nước mức độ trung bình</a:t>
            </a:r>
          </a:p>
          <a:p>
            <a:pPr algn="just">
              <a:lnSpc>
                <a:spcPct val="150000"/>
              </a:lnSpc>
            </a:pPr>
            <a:r>
              <a:rPr lang="en-US" sz="2400"/>
              <a:t>Tăng </a:t>
            </a:r>
            <a:r>
              <a:rPr lang="en-US" sz="2400" dirty="0" err="1"/>
              <a:t>huyết</a:t>
            </a:r>
            <a:r>
              <a:rPr lang="en-US" sz="2400" dirty="0"/>
              <a:t> </a:t>
            </a:r>
            <a:r>
              <a:rPr lang="en-US" sz="2400" dirty="0" err="1"/>
              <a:t>áp</a:t>
            </a:r>
            <a:r>
              <a:rPr lang="en-US" sz="2400" dirty="0"/>
              <a:t> </a:t>
            </a:r>
            <a:r>
              <a:rPr lang="en-US" sz="2400" dirty="0" err="1"/>
              <a:t>đang</a:t>
            </a:r>
            <a:r>
              <a:rPr lang="en-US" sz="2400" dirty="0"/>
              <a:t> </a:t>
            </a:r>
            <a:r>
              <a:rPr lang="en-US" sz="2400" dirty="0" err="1"/>
              <a:t>điều</a:t>
            </a:r>
            <a:r>
              <a:rPr lang="en-US" sz="2400" dirty="0"/>
              <a:t> </a:t>
            </a:r>
            <a:r>
              <a:rPr lang="en-US" sz="2400" dirty="0" err="1"/>
              <a:t>trị</a:t>
            </a:r>
            <a:r>
              <a:rPr lang="en-US" sz="2400" dirty="0"/>
              <a:t> </a:t>
            </a:r>
            <a:r>
              <a:rPr lang="en-US" sz="2400" dirty="0" err="1"/>
              <a:t>thuốc</a:t>
            </a:r>
            <a:r>
              <a:rPr lang="en-US" sz="2400" dirty="0"/>
              <a:t> </a:t>
            </a:r>
            <a:r>
              <a:rPr lang="en-US" sz="2400" dirty="0" err="1"/>
              <a:t>ức</a:t>
            </a:r>
            <a:r>
              <a:rPr lang="en-US" sz="2400" dirty="0"/>
              <a:t> </a:t>
            </a:r>
            <a:r>
              <a:rPr lang="en-US" sz="2400" err="1"/>
              <a:t>chế</a:t>
            </a:r>
            <a:r>
              <a:rPr lang="en-US" sz="2400"/>
              <a:t> thụ thể</a:t>
            </a:r>
          </a:p>
          <a:p>
            <a:pPr algn="just">
              <a:lnSpc>
                <a:spcPct val="150000"/>
              </a:lnSpc>
            </a:pPr>
            <a:r>
              <a:rPr lang="en-US" sz="2400"/>
              <a:t>Theo dõi bệnh thận mạn giai đoạn 3a</a:t>
            </a:r>
          </a:p>
        </p:txBody>
      </p:sp>
    </p:spTree>
    <p:extLst>
      <p:ext uri="{BB962C8B-B14F-4D97-AF65-F5344CB8AC3E}">
        <p14:creationId xmlns:p14="http://schemas.microsoft.com/office/powerpoint/2010/main" val="3842236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3D440-9A60-4F53-BF8D-682CE8A60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82247"/>
            <a:ext cx="9143999" cy="697864"/>
          </a:xfrm>
        </p:spPr>
        <p:txBody>
          <a:bodyPr>
            <a:normAutofit/>
          </a:bodyPr>
          <a:lstStyle/>
          <a:p>
            <a:pPr algn="ctr"/>
            <a:r>
              <a:rPr lang="en-US" sz="2700" b="1">
                <a:solidFill>
                  <a:srgbClr val="C00000"/>
                </a:solidFill>
              </a:rPr>
              <a:t>Câu hỏi 5: Tiếp cận điều trị trong 48h đầu nhập viện?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70BA6-66CE-4DA6-97C6-743219A28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862" y="858014"/>
            <a:ext cx="8515350" cy="5730239"/>
          </a:xfrm>
        </p:spPr>
        <p:txBody>
          <a:bodyPr>
            <a:noAutofit/>
          </a:bodyPr>
          <a:lstStyle/>
          <a:p>
            <a:pPr algn="just"/>
            <a:r>
              <a:rPr lang="en-US" sz="2200">
                <a:solidFill>
                  <a:srgbClr val="C00000"/>
                </a:solidFill>
              </a:rPr>
              <a:t>Nhiễm trùng đường tiêu hóa: </a:t>
            </a:r>
            <a:r>
              <a:rPr lang="en-US" sz="2200"/>
              <a:t>Kháng sinh phổ rộng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2200"/>
              <a:t>Ceftriaxon 1g 2 lọ (TMC)</a:t>
            </a:r>
          </a:p>
          <a:p>
            <a:pPr algn="just"/>
            <a:r>
              <a:rPr lang="en-US" sz="2200">
                <a:solidFill>
                  <a:srgbClr val="C00000"/>
                </a:solidFill>
              </a:rPr>
              <a:t>Mất nước mất độ trung bình:</a:t>
            </a:r>
            <a:r>
              <a:rPr lang="en-US" sz="2200"/>
              <a:t> Bù dịch dựa theo bilan xuất nhập </a:t>
            </a:r>
          </a:p>
          <a:p>
            <a:pPr algn="just"/>
            <a:r>
              <a:rPr lang="en-US" sz="2200"/>
              <a:t>Dự đoán nước mất: 1300ml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2200"/>
              <a:t>Ói 100ml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2200"/>
              <a:t>Tiêu chảy 200ml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2200"/>
              <a:t>Nước tiểu 500ml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2200"/>
              <a:t>Nước mất không nhận biết 500ml</a:t>
            </a:r>
          </a:p>
          <a:p>
            <a:pPr algn="just"/>
            <a:r>
              <a:rPr lang="en-US" sz="2200"/>
              <a:t>Nước nhập: 800ml</a:t>
            </a:r>
          </a:p>
          <a:p>
            <a:pPr algn="just"/>
            <a:r>
              <a:rPr lang="en-US" sz="2200"/>
              <a:t>Bilan – 500ml </a:t>
            </a:r>
          </a:p>
          <a:p>
            <a:pPr marL="0" indent="0" algn="just">
              <a:buNone/>
            </a:pPr>
            <a:r>
              <a:rPr lang="en-US" sz="2200"/>
              <a:t>-&gt; có thể yêu cầu BN uống mỗi ngày từ 1000-1500ml</a:t>
            </a:r>
          </a:p>
          <a:p>
            <a:pPr algn="just"/>
            <a:r>
              <a:rPr lang="en-US" sz="2200">
                <a:solidFill>
                  <a:srgbClr val="C00000"/>
                </a:solidFill>
              </a:rPr>
              <a:t>Điều trị triệu chứng: </a:t>
            </a:r>
            <a:r>
              <a:rPr lang="en-US" sz="2200"/>
              <a:t>nôn ói và tiêu chảy (kiểm soát nước mất).</a:t>
            </a:r>
          </a:p>
          <a:p>
            <a:pPr algn="just"/>
            <a:r>
              <a:rPr lang="en-US" sz="2200">
                <a:solidFill>
                  <a:srgbClr val="C00000"/>
                </a:solidFill>
              </a:rPr>
              <a:t>Ngưng thuốc độc thận: </a:t>
            </a:r>
            <a:r>
              <a:rPr lang="en-US" sz="2200"/>
              <a:t>Ngưng Telmisartan.</a:t>
            </a:r>
          </a:p>
          <a:p>
            <a:pPr algn="just"/>
            <a:r>
              <a:rPr lang="en-US" sz="2200">
                <a:solidFill>
                  <a:srgbClr val="C00000"/>
                </a:solidFill>
              </a:rPr>
              <a:t>Theo dõi: 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1900">
                <a:solidFill>
                  <a:srgbClr val="C00000"/>
                </a:solidFill>
              </a:rPr>
              <a:t>LS: </a:t>
            </a:r>
            <a:r>
              <a:rPr lang="en-US" sz="1900"/>
              <a:t>Sinh hiệu, thể tích nước tiểu 24h.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US" sz="1900">
                <a:solidFill>
                  <a:srgbClr val="C00000"/>
                </a:solidFill>
              </a:rPr>
              <a:t>CLS: </a:t>
            </a:r>
            <a:r>
              <a:rPr lang="en-US" sz="1900"/>
              <a:t>CTM, CRP, BUN, CreHT, ion đồ.</a:t>
            </a:r>
          </a:p>
          <a:p>
            <a:pPr algn="just"/>
            <a:endParaRPr lang="en-US" sz="2200"/>
          </a:p>
          <a:p>
            <a:pPr algn="just"/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23311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692" y="184372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>
                <a:solidFill>
                  <a:srgbClr val="C00000"/>
                </a:solidFill>
              </a:rPr>
              <a:t>Tình</a:t>
            </a:r>
            <a:r>
              <a:rPr lang="en-US" sz="4000" b="1" dirty="0">
                <a:solidFill>
                  <a:srgbClr val="C00000"/>
                </a:solidFill>
              </a:rPr>
              <a:t> </a:t>
            </a:r>
            <a:r>
              <a:rPr lang="en-US" sz="4000" b="1" dirty="0" err="1">
                <a:solidFill>
                  <a:srgbClr val="C00000"/>
                </a:solidFill>
              </a:rPr>
              <a:t>trạng</a:t>
            </a:r>
            <a:r>
              <a:rPr lang="en-US" sz="4000" b="1" dirty="0">
                <a:solidFill>
                  <a:srgbClr val="C00000"/>
                </a:solidFill>
              </a:rPr>
              <a:t> </a:t>
            </a:r>
            <a:r>
              <a:rPr lang="en-US" sz="4000" b="1" dirty="0" err="1">
                <a:solidFill>
                  <a:srgbClr val="C00000"/>
                </a:solidFill>
              </a:rPr>
              <a:t>tăng</a:t>
            </a:r>
            <a:r>
              <a:rPr lang="en-US" sz="4000" b="1" dirty="0">
                <a:solidFill>
                  <a:srgbClr val="C00000"/>
                </a:solidFill>
              </a:rPr>
              <a:t> </a:t>
            </a:r>
            <a:r>
              <a:rPr lang="en-US" sz="4000" b="1" dirty="0" err="1">
                <a:solidFill>
                  <a:srgbClr val="C00000"/>
                </a:solidFill>
              </a:rPr>
              <a:t>dị</a:t>
            </a:r>
            <a:r>
              <a:rPr lang="en-US" sz="4000" b="1" dirty="0">
                <a:solidFill>
                  <a:srgbClr val="C00000"/>
                </a:solidFill>
              </a:rPr>
              <a:t> </a:t>
            </a:r>
            <a:r>
              <a:rPr lang="en-US" sz="4000" b="1" dirty="0" err="1">
                <a:solidFill>
                  <a:srgbClr val="C00000"/>
                </a:solidFill>
              </a:rPr>
              <a:t>hóa</a:t>
            </a:r>
            <a:endParaRPr lang="en-US" sz="4000" b="1" dirty="0">
              <a:solidFill>
                <a:srgbClr val="C00000"/>
              </a:solidFill>
            </a:endParaRPr>
          </a:p>
        </p:txBody>
      </p:sp>
      <p:graphicFrame>
        <p:nvGraphicFramePr>
          <p:cNvPr id="4" name="Group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5583"/>
              </p:ext>
            </p:extLst>
          </p:nvPr>
        </p:nvGraphicFramePr>
        <p:xfrm>
          <a:off x="0" y="1592816"/>
          <a:ext cx="9144000" cy="5041901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55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452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60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Chuyển hóa (</a:t>
                      </a:r>
                      <a:r>
                        <a:rPr kumimoji="0" lang="en-US" sz="2400" b="1" i="0" u="none" strike="noStrike" cap="none" normalizeH="0" baseline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thay</a:t>
                      </a: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đổi / ngày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NI-Times" pitchFamily="2" charset="0"/>
                      </a:endParaRP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237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 tăng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Noncatabolic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Tăng 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Hypercatabolic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9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BUN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10-20mg%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&gt;20mg%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6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Creatinine HT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&lt;1,5mg%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&gt;1,5mg%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6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Kali máu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&lt;0,5mEq/L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&gt;0,5mEq/L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064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HCO3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&lt;2mEq/L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&gt;2mEq/L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064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Phosphor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9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0,5mg%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FCC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&gt;1mg%</a:t>
                      </a:r>
                    </a:p>
                  </a:txBody>
                  <a:tcPr marT="45721" marB="4572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107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1237742"/>
            <a:ext cx="8515350" cy="2956306"/>
          </a:xfrm>
        </p:spPr>
        <p:txBody>
          <a:bodyPr>
            <a:noAutofit/>
          </a:bodyPr>
          <a:lstStyle/>
          <a:p>
            <a:pPr algn="ctr"/>
            <a:r>
              <a:rPr lang="en-US" sz="4400" b="1">
                <a:solidFill>
                  <a:srgbClr val="C00000"/>
                </a:solidFill>
              </a:rPr>
              <a:t>Câu hỏi 6:</a:t>
            </a:r>
            <a:br>
              <a:rPr lang="en-US" sz="4400" b="1" dirty="0">
                <a:solidFill>
                  <a:srgbClr val="C00000"/>
                </a:solidFill>
              </a:rPr>
            </a:br>
            <a:r>
              <a:rPr lang="en-US" sz="4400" b="1" dirty="0">
                <a:solidFill>
                  <a:srgbClr val="C00000"/>
                </a:solidFill>
              </a:rPr>
              <a:t>Theo </a:t>
            </a:r>
            <a:r>
              <a:rPr lang="en-US" sz="4400" b="1" dirty="0" err="1">
                <a:solidFill>
                  <a:srgbClr val="C00000"/>
                </a:solidFill>
              </a:rPr>
              <a:t>dõi</a:t>
            </a:r>
            <a:r>
              <a:rPr lang="en-US" sz="4400" b="1" dirty="0">
                <a:solidFill>
                  <a:srgbClr val="C00000"/>
                </a:solidFill>
              </a:rPr>
              <a:t> 1 </a:t>
            </a:r>
            <a:r>
              <a:rPr lang="en-US" sz="4400" b="1">
                <a:solidFill>
                  <a:srgbClr val="C00000"/>
                </a:solidFill>
              </a:rPr>
              <a:t>BN tổn thương thận cấp cần </a:t>
            </a:r>
            <a:r>
              <a:rPr lang="en-US" sz="4400" b="1" dirty="0" err="1">
                <a:solidFill>
                  <a:srgbClr val="C00000"/>
                </a:solidFill>
              </a:rPr>
              <a:t>những</a:t>
            </a:r>
            <a:r>
              <a:rPr lang="en-US" sz="4400" b="1" dirty="0">
                <a:solidFill>
                  <a:srgbClr val="C00000"/>
                </a:solidFill>
              </a:rPr>
              <a:t> </a:t>
            </a:r>
            <a:r>
              <a:rPr lang="en-US" sz="4400" b="1" dirty="0" err="1">
                <a:solidFill>
                  <a:srgbClr val="C00000"/>
                </a:solidFill>
              </a:rPr>
              <a:t>thông</a:t>
            </a:r>
            <a:r>
              <a:rPr lang="en-US" sz="4400" b="1" dirty="0">
                <a:solidFill>
                  <a:srgbClr val="C00000"/>
                </a:solidFill>
              </a:rPr>
              <a:t> </a:t>
            </a:r>
            <a:r>
              <a:rPr lang="en-US" sz="4400" b="1" dirty="0" err="1">
                <a:solidFill>
                  <a:srgbClr val="C00000"/>
                </a:solidFill>
              </a:rPr>
              <a:t>số</a:t>
            </a:r>
            <a:r>
              <a:rPr lang="en-US" sz="4400" b="1" dirty="0">
                <a:solidFill>
                  <a:srgbClr val="C00000"/>
                </a:solidFill>
              </a:rPr>
              <a:t> </a:t>
            </a:r>
            <a:r>
              <a:rPr lang="en-US" sz="4400" b="1" dirty="0" err="1">
                <a:solidFill>
                  <a:srgbClr val="C00000"/>
                </a:solidFill>
              </a:rPr>
              <a:t>nào</a:t>
            </a:r>
            <a:r>
              <a:rPr lang="en-US" sz="4400" b="1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940296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2000" y="152400"/>
          <a:ext cx="7543801" cy="6370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4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56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Ngaøy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Caân</a:t>
                      </a:r>
                      <a:r>
                        <a:rPr lang="en-US" sz="1600" b="0" baseline="0" dirty="0">
                          <a:latin typeface="VNI-Helve" pitchFamily="2" charset="0"/>
                        </a:rPr>
                        <a:t> </a:t>
                      </a:r>
                      <a:r>
                        <a:rPr lang="en-US" sz="1600" b="0" baseline="0" dirty="0" err="1">
                          <a:latin typeface="VNI-Helve" pitchFamily="2" charset="0"/>
                        </a:rPr>
                        <a:t>naëng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Nhaäp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Xuaát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Huyeát</a:t>
                      </a:r>
                      <a:r>
                        <a:rPr lang="en-US" sz="1600" b="0" baseline="0" dirty="0">
                          <a:latin typeface="VNI-Helve" pitchFamily="2" charset="0"/>
                        </a:rPr>
                        <a:t> </a:t>
                      </a:r>
                      <a:r>
                        <a:rPr lang="en-US" sz="1600" b="0" baseline="0" dirty="0" err="1">
                          <a:latin typeface="VNI-Helve" pitchFamily="2" charset="0"/>
                        </a:rPr>
                        <a:t>aùp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Maïch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Nhieät</a:t>
                      </a:r>
                      <a:r>
                        <a:rPr lang="en-US" sz="1600" b="0" baseline="0" dirty="0">
                          <a:latin typeface="VNI-Helve" pitchFamily="2" charset="0"/>
                        </a:rPr>
                        <a:t> </a:t>
                      </a:r>
                      <a:r>
                        <a:rPr lang="en-US" sz="1600" b="0" baseline="0" dirty="0" err="1">
                          <a:latin typeface="VNI-Helve" pitchFamily="2" charset="0"/>
                        </a:rPr>
                        <a:t>ñoä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/>
                        <a:t>BUN</a:t>
                      </a: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/>
                        <a:t>Creatinine</a:t>
                      </a:r>
                      <a:endParaRPr lang="en-US" sz="1600" b="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/>
                        <a:t>Na</a:t>
                      </a: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/>
                        <a:t>K</a:t>
                      </a: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/>
                        <a:t>Cl</a:t>
                      </a:r>
                      <a:endParaRPr lang="en-US" sz="1600" b="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/>
                        <a:t>CO</a:t>
                      </a:r>
                      <a:r>
                        <a:rPr lang="en-US" sz="1600" b="0" baseline="0" dirty="0"/>
                        <a:t> 2</a:t>
                      </a:r>
                      <a:endParaRPr lang="en-US" sz="1600" b="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VNI-Helve" pitchFamily="2" charset="0"/>
                        </a:rPr>
                        <a:t>WBC</a:t>
                      </a: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Hb</a:t>
                      </a:r>
                      <a:r>
                        <a:rPr lang="en-US" sz="1600" b="0" dirty="0">
                          <a:latin typeface="VNI-Helve" pitchFamily="2" charset="0"/>
                        </a:rPr>
                        <a:t>, </a:t>
                      </a:r>
                      <a:r>
                        <a:rPr lang="en-US" sz="1600" b="0" dirty="0" err="1">
                          <a:latin typeface="VNI-Helve" pitchFamily="2" charset="0"/>
                        </a:rPr>
                        <a:t>Hct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Plt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Phaãu</a:t>
                      </a:r>
                      <a:r>
                        <a:rPr lang="en-US" sz="1600" b="0" baseline="0" dirty="0">
                          <a:latin typeface="VNI-Helve" pitchFamily="2" charset="0"/>
                        </a:rPr>
                        <a:t> </a:t>
                      </a:r>
                      <a:r>
                        <a:rPr lang="en-US" sz="1600" b="0" baseline="0" dirty="0" err="1">
                          <a:latin typeface="VNI-Helve" pitchFamily="2" charset="0"/>
                        </a:rPr>
                        <a:t>thuaät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Caûn</a:t>
                      </a:r>
                      <a:r>
                        <a:rPr lang="en-US" sz="1600" b="0" baseline="0" dirty="0">
                          <a:latin typeface="VNI-Helve" pitchFamily="2" charset="0"/>
                        </a:rPr>
                        <a:t> </a:t>
                      </a:r>
                      <a:r>
                        <a:rPr lang="en-US" sz="1600" b="0" baseline="0" dirty="0" err="1">
                          <a:latin typeface="VNI-Helve" pitchFamily="2" charset="0"/>
                        </a:rPr>
                        <a:t>quang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35297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latin typeface="VNI-Helve" pitchFamily="2" charset="0"/>
                        </a:rPr>
                        <a:t>Thuoác</a:t>
                      </a:r>
                      <a:endParaRPr lang="en-US" sz="1600" b="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VNI-Helve" pitchFamily="2" charset="0"/>
                      </a:endParaRPr>
                    </a:p>
                  </a:txBody>
                  <a:tcPr marT="45722" marB="45722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4155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EC0D982-2DAC-4678-B58D-3A923342A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947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4CAA21-125E-4290-8F06-35983E619E8B}"/>
              </a:ext>
            </a:extLst>
          </p:cNvPr>
          <p:cNvSpPr txBox="1"/>
          <p:nvPr/>
        </p:nvSpPr>
        <p:spPr>
          <a:xfrm>
            <a:off x="2000250" y="3104862"/>
            <a:ext cx="7143750" cy="1306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200" b="1">
                <a:solidFill>
                  <a:srgbClr val="002060"/>
                </a:solidFill>
              </a:rPr>
              <a:t>XIN CHÂN THÀNH CẢM </a:t>
            </a:r>
            <a:r>
              <a:rPr lang="vi-VN" sz="3200" b="1">
                <a:solidFill>
                  <a:srgbClr val="002060"/>
                </a:solidFill>
              </a:rPr>
              <a:t>Ơ</a:t>
            </a:r>
            <a:r>
              <a:rPr lang="en-US" sz="3200" b="1">
                <a:solidFill>
                  <a:srgbClr val="002060"/>
                </a:solidFill>
              </a:rPr>
              <a:t>N  </a:t>
            </a:r>
          </a:p>
          <a:p>
            <a:pPr algn="ctr">
              <a:lnSpc>
                <a:spcPct val="130000"/>
              </a:lnSpc>
            </a:pPr>
            <a:r>
              <a:rPr lang="en-US" sz="3200" b="1">
                <a:solidFill>
                  <a:srgbClr val="002060"/>
                </a:solidFill>
              </a:rPr>
              <a:t>SỰ CHÚ Ý LẮNG NGHE</a:t>
            </a:r>
          </a:p>
        </p:txBody>
      </p:sp>
    </p:spTree>
    <p:extLst>
      <p:ext uri="{BB962C8B-B14F-4D97-AF65-F5344CB8AC3E}">
        <p14:creationId xmlns:p14="http://schemas.microsoft.com/office/powerpoint/2010/main" val="1402967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281145"/>
            <a:ext cx="7886700" cy="724695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</a:rPr>
              <a:t>Trường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 err="1">
                <a:solidFill>
                  <a:srgbClr val="C00000"/>
                </a:solidFill>
              </a:rPr>
              <a:t>hợp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 err="1">
                <a:solidFill>
                  <a:srgbClr val="C00000"/>
                </a:solidFill>
              </a:rPr>
              <a:t>lâm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 err="1">
                <a:solidFill>
                  <a:srgbClr val="C00000"/>
                </a:solidFill>
              </a:rPr>
              <a:t>sàng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930" y="1505425"/>
            <a:ext cx="8412480" cy="2197735"/>
          </a:xfrm>
        </p:spPr>
        <p:txBody>
          <a:bodyPr>
            <a:noAutofit/>
          </a:bodyPr>
          <a:lstStyle/>
          <a:p>
            <a:r>
              <a:rPr lang="en-US" sz="2400"/>
              <a:t>BN nữ, 64 tuổi</a:t>
            </a:r>
          </a:p>
          <a:p>
            <a:r>
              <a:rPr lang="en-US" sz="2400"/>
              <a:t>Nghề nghiệp: Nội trợ</a:t>
            </a:r>
          </a:p>
          <a:p>
            <a:r>
              <a:rPr lang="en-US" sz="2400"/>
              <a:t>Địa chỉ: Quận 5, TPHCM</a:t>
            </a:r>
          </a:p>
          <a:p>
            <a:r>
              <a:rPr lang="en-US" sz="2400"/>
              <a:t>Nhập viện lúc 22h ngày 22/4/2016.  </a:t>
            </a:r>
            <a:endParaRPr lang="en-US" sz="2400" dirty="0"/>
          </a:p>
          <a:p>
            <a:r>
              <a:rPr lang="en-US" sz="2400" b="1" dirty="0" err="1"/>
              <a:t>Lý</a:t>
            </a:r>
            <a:r>
              <a:rPr lang="en-US" sz="2400" b="1" dirty="0"/>
              <a:t> do </a:t>
            </a:r>
            <a:r>
              <a:rPr lang="en-US" sz="2400" b="1" dirty="0" err="1"/>
              <a:t>nhập</a:t>
            </a:r>
            <a:r>
              <a:rPr lang="en-US" sz="2400" b="1" dirty="0"/>
              <a:t> </a:t>
            </a:r>
            <a:r>
              <a:rPr lang="en-US" sz="2400" b="1" dirty="0" err="1"/>
              <a:t>viên</a:t>
            </a:r>
            <a:r>
              <a:rPr lang="en-US" sz="2400" b="1"/>
              <a:t>: </a:t>
            </a:r>
            <a:r>
              <a:rPr lang="en-US" sz="2400"/>
              <a:t>nôn ói và tiêu </a:t>
            </a:r>
            <a:r>
              <a:rPr lang="en-US" sz="2400" dirty="0" err="1"/>
              <a:t>chảy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3647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" y="1325881"/>
            <a:ext cx="8321040" cy="5532119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200"/>
              <a:t>BN </a:t>
            </a:r>
            <a:r>
              <a:rPr lang="en-US" sz="2200" dirty="0">
                <a:solidFill>
                  <a:srgbClr val="C00000"/>
                </a:solidFill>
              </a:rPr>
              <a:t>THA 4 </a:t>
            </a:r>
            <a:r>
              <a:rPr lang="en-US" sz="2200" dirty="0" err="1">
                <a:solidFill>
                  <a:srgbClr val="C00000"/>
                </a:solidFill>
              </a:rPr>
              <a:t>năm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/>
              <a:t>đang</a:t>
            </a:r>
            <a:r>
              <a:rPr lang="en-US" sz="2200" dirty="0"/>
              <a:t> </a:t>
            </a:r>
            <a:r>
              <a:rPr lang="en-US" sz="2200" dirty="0" err="1"/>
              <a:t>điều</a:t>
            </a:r>
            <a:r>
              <a:rPr lang="en-US" sz="2200" dirty="0"/>
              <a:t> </a:t>
            </a:r>
            <a:r>
              <a:rPr lang="en-US" sz="2200" err="1"/>
              <a:t>trị</a:t>
            </a:r>
            <a:r>
              <a:rPr lang="en-US" sz="2200"/>
              <a:t> </a:t>
            </a:r>
            <a:r>
              <a:rPr lang="en-US" sz="2200">
                <a:solidFill>
                  <a:srgbClr val="C00000"/>
                </a:solidFill>
              </a:rPr>
              <a:t>telmisartan </a:t>
            </a:r>
            <a:r>
              <a:rPr lang="en-US" sz="2200" dirty="0">
                <a:solidFill>
                  <a:srgbClr val="C00000"/>
                </a:solidFill>
              </a:rPr>
              <a:t>4</a:t>
            </a:r>
            <a:r>
              <a:rPr lang="en-US" sz="2200">
                <a:solidFill>
                  <a:srgbClr val="C00000"/>
                </a:solidFill>
              </a:rPr>
              <a:t>0mg</a:t>
            </a:r>
            <a:r>
              <a:rPr lang="en-US" sz="2200" dirty="0">
                <a:solidFill>
                  <a:srgbClr val="C00000"/>
                </a:solidFill>
              </a:rPr>
              <a:t>/</a:t>
            </a:r>
            <a:r>
              <a:rPr lang="en-US" sz="2200" dirty="0" err="1">
                <a:solidFill>
                  <a:srgbClr val="C00000"/>
                </a:solidFill>
              </a:rPr>
              <a:t>ngày</a:t>
            </a:r>
            <a:r>
              <a:rPr lang="en-US" sz="2200"/>
              <a:t>. Khám sức khỏe định kỳ cách 2 tháng ghi nhận </a:t>
            </a:r>
            <a:r>
              <a:rPr lang="en-US" sz="2200" dirty="0">
                <a:solidFill>
                  <a:srgbClr val="C00000"/>
                </a:solidFill>
              </a:rPr>
              <a:t>Creatinine </a:t>
            </a:r>
            <a:r>
              <a:rPr lang="en-US" sz="2200">
                <a:solidFill>
                  <a:srgbClr val="C00000"/>
                </a:solidFill>
              </a:rPr>
              <a:t>HT 1,1 mg%</a:t>
            </a:r>
            <a:r>
              <a:rPr lang="en-US" sz="2200" b="1"/>
              <a:t>. </a:t>
            </a:r>
            <a:endParaRPr lang="en-US" sz="2200" b="1" dirty="0"/>
          </a:p>
          <a:p>
            <a:pPr algn="just">
              <a:lnSpc>
                <a:spcPct val="100000"/>
              </a:lnSpc>
            </a:pPr>
            <a:r>
              <a:rPr lang="en-US" sz="2200"/>
              <a:t>Cách NV 3 ngày, BN sau khi ăn tiệc với gia đình thì thấy </a:t>
            </a:r>
            <a:r>
              <a:rPr lang="en-US" sz="2200">
                <a:solidFill>
                  <a:srgbClr val="C00000"/>
                </a:solidFill>
              </a:rPr>
              <a:t>đau bụng quặn từng cơn,</a:t>
            </a:r>
            <a:r>
              <a:rPr lang="en-US" sz="2200" b="1"/>
              <a:t> </a:t>
            </a:r>
            <a:r>
              <a:rPr lang="en-US" sz="2200"/>
              <a:t>đau quanh rốn, không lan, mỗi cơn kéo dài khoảng 20 phút, kèm </a:t>
            </a:r>
            <a:r>
              <a:rPr lang="en-US" sz="2200">
                <a:solidFill>
                  <a:srgbClr val="C00000"/>
                </a:solidFill>
              </a:rPr>
              <a:t>nôn ói 5 lần/ngày </a:t>
            </a:r>
            <a:r>
              <a:rPr lang="en-US" sz="2200"/>
              <a:t>(lượng khoảng 100ml/lần), và </a:t>
            </a:r>
            <a:r>
              <a:rPr lang="en-US" sz="2200" err="1">
                <a:solidFill>
                  <a:srgbClr val="C00000"/>
                </a:solidFill>
              </a:rPr>
              <a:t>tiêu</a:t>
            </a:r>
            <a:r>
              <a:rPr lang="en-US" sz="2200">
                <a:solidFill>
                  <a:srgbClr val="C00000"/>
                </a:solidFill>
              </a:rPr>
              <a:t> chảy 8 lần/ngày</a:t>
            </a:r>
            <a:r>
              <a:rPr lang="en-US" sz="2200"/>
              <a:t> (lượng khoảng 200ml/lần), phân toàn nước, không lẫn máu. Bụng giảm đau sau khi nôn và tiêu chảy.   </a:t>
            </a:r>
          </a:p>
          <a:p>
            <a:pPr algn="just">
              <a:lnSpc>
                <a:spcPct val="100000"/>
              </a:lnSpc>
            </a:pPr>
            <a:r>
              <a:rPr lang="en-US" sz="2200"/>
              <a:t>BN </a:t>
            </a:r>
            <a:r>
              <a:rPr lang="en-US" sz="2200">
                <a:solidFill>
                  <a:srgbClr val="C00000"/>
                </a:solidFill>
              </a:rPr>
              <a:t>chóng mặt khi đi lại, khát nước,</a:t>
            </a:r>
            <a:r>
              <a:rPr lang="en-US" sz="2200" b="1"/>
              <a:t> </a:t>
            </a:r>
            <a:r>
              <a:rPr lang="en-US" sz="2200"/>
              <a:t>nằm 1 chỗ và ăn cháo trong 5 ngày (trung bình ăn và uống khoảng 800ml/ngày). </a:t>
            </a:r>
          </a:p>
          <a:p>
            <a:pPr algn="just">
              <a:lnSpc>
                <a:spcPct val="100000"/>
              </a:lnSpc>
            </a:pPr>
            <a:r>
              <a:rPr lang="en-US" sz="2200"/>
              <a:t>BN </a:t>
            </a:r>
            <a:r>
              <a:rPr lang="en-US" sz="2200" dirty="0" err="1"/>
              <a:t>thấy</a:t>
            </a:r>
            <a:r>
              <a:rPr lang="en-US" sz="2200" dirty="0"/>
              <a:t> </a:t>
            </a:r>
            <a:r>
              <a:rPr lang="en-US" sz="2200" dirty="0" err="1">
                <a:solidFill>
                  <a:srgbClr val="C00000"/>
                </a:solidFill>
              </a:rPr>
              <a:t>tiểu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màu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vàng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sậm</a:t>
            </a:r>
            <a:r>
              <a:rPr lang="en-US" sz="2200" b="1" dirty="0"/>
              <a:t>, </a:t>
            </a:r>
            <a:r>
              <a:rPr lang="en-US" sz="2200" dirty="0" err="1"/>
              <a:t>số</a:t>
            </a:r>
            <a:r>
              <a:rPr lang="en-US" sz="2200" dirty="0"/>
              <a:t> </a:t>
            </a:r>
            <a:r>
              <a:rPr lang="en-US" sz="2200" dirty="0" err="1"/>
              <a:t>lượng</a:t>
            </a:r>
            <a:r>
              <a:rPr lang="en-US" sz="2200" dirty="0"/>
              <a:t> </a:t>
            </a:r>
            <a:r>
              <a:rPr lang="en-US" sz="2200" dirty="0" err="1">
                <a:solidFill>
                  <a:srgbClr val="C00000"/>
                </a:solidFill>
              </a:rPr>
              <a:t>nước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tiểu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err="1">
                <a:solidFill>
                  <a:srgbClr val="C00000"/>
                </a:solidFill>
              </a:rPr>
              <a:t>giảm</a:t>
            </a:r>
            <a:r>
              <a:rPr lang="en-US" sz="2200">
                <a:solidFill>
                  <a:srgbClr val="C00000"/>
                </a:solidFill>
              </a:rPr>
              <a:t> dần </a:t>
            </a:r>
            <a:r>
              <a:rPr lang="en-US" sz="2200"/>
              <a:t>(từ 1000ml/ngày còn 500ml/ngày vào ngày NV). </a:t>
            </a:r>
          </a:p>
          <a:p>
            <a:pPr algn="just">
              <a:lnSpc>
                <a:spcPct val="100000"/>
              </a:lnSpc>
            </a:pPr>
            <a:r>
              <a:rPr lang="en-US" sz="2200"/>
              <a:t>BN </a:t>
            </a: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err="1"/>
              <a:t>sốt</a:t>
            </a:r>
            <a:r>
              <a:rPr lang="en-US" sz="2200"/>
              <a:t>. BN </a:t>
            </a: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dirty="0" err="1"/>
              <a:t>mua</a:t>
            </a:r>
            <a:r>
              <a:rPr lang="en-US" sz="2200" dirty="0"/>
              <a:t> </a:t>
            </a:r>
            <a:r>
              <a:rPr lang="en-US" sz="2200" dirty="0" err="1"/>
              <a:t>thuốc</a:t>
            </a:r>
            <a:r>
              <a:rPr lang="en-US" sz="2200" dirty="0"/>
              <a:t> </a:t>
            </a:r>
            <a:r>
              <a:rPr lang="en-US" sz="2200" err="1"/>
              <a:t>gì</a:t>
            </a:r>
            <a:r>
              <a:rPr lang="en-US" sz="2200"/>
              <a:t> uống ngoại trừ Telmisartan.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4F5484-7167-4D30-BE82-5898347D36E7}"/>
              </a:ext>
            </a:extLst>
          </p:cNvPr>
          <p:cNvSpPr txBox="1"/>
          <p:nvPr/>
        </p:nvSpPr>
        <p:spPr>
          <a:xfrm>
            <a:off x="2154555" y="492769"/>
            <a:ext cx="5040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2800" b="1">
                <a:solidFill>
                  <a:srgbClr val="C00000"/>
                </a:solidFill>
              </a:rPr>
              <a:t>Bệnh sử:</a:t>
            </a:r>
            <a:r>
              <a:rPr lang="en-US" sz="2800" b="1"/>
              <a:t> </a:t>
            </a:r>
            <a:r>
              <a:rPr lang="en-US" sz="2400"/>
              <a:t>bệnh 3 ngày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33828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3215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</a:rPr>
              <a:t>Tiền</a:t>
            </a:r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 err="1">
                <a:solidFill>
                  <a:srgbClr val="C00000"/>
                </a:solidFill>
              </a:rPr>
              <a:t>căn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559719"/>
            <a:ext cx="8515350" cy="399526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200">
                <a:solidFill>
                  <a:srgbClr val="C00000"/>
                </a:solidFill>
              </a:rPr>
              <a:t>Tăng huyết áp 4 </a:t>
            </a:r>
            <a:r>
              <a:rPr lang="en-US" sz="2200" dirty="0" err="1">
                <a:solidFill>
                  <a:srgbClr val="C00000"/>
                </a:solidFill>
              </a:rPr>
              <a:t>năm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/>
              <a:t>đang</a:t>
            </a:r>
            <a:r>
              <a:rPr lang="en-US" sz="2200" dirty="0"/>
              <a:t> </a:t>
            </a:r>
            <a:r>
              <a:rPr lang="en-US" sz="2200" err="1"/>
              <a:t>dùng</a:t>
            </a:r>
            <a:r>
              <a:rPr lang="en-US" sz="2200"/>
              <a:t> Telmisartan </a:t>
            </a:r>
            <a:r>
              <a:rPr lang="en-US" sz="2200" dirty="0"/>
              <a:t>4</a:t>
            </a:r>
            <a:r>
              <a:rPr lang="en-US" sz="2200"/>
              <a:t>0mg</a:t>
            </a:r>
            <a:r>
              <a:rPr lang="en-US" sz="2200" dirty="0"/>
              <a:t>/</a:t>
            </a:r>
            <a:r>
              <a:rPr lang="en-US" sz="2200" dirty="0" err="1"/>
              <a:t>ngày</a:t>
            </a:r>
            <a:r>
              <a:rPr lang="en-US" sz="2200"/>
              <a:t>. </a:t>
            </a:r>
          </a:p>
          <a:p>
            <a:pPr lvl="1" algn="just">
              <a:lnSpc>
                <a:spcPct val="150000"/>
              </a:lnSpc>
            </a:pPr>
            <a:r>
              <a:rPr lang="en-US" sz="2200"/>
              <a:t>Huyết áp khi uống thuốc </a:t>
            </a:r>
            <a:r>
              <a:rPr lang="en-US" sz="2200" err="1"/>
              <a:t>là</a:t>
            </a:r>
            <a:r>
              <a:rPr lang="en-US" sz="2200"/>
              <a:t> 130/80mmHg </a:t>
            </a:r>
          </a:p>
          <a:p>
            <a:pPr lvl="1" algn="just">
              <a:lnSpc>
                <a:spcPct val="150000"/>
              </a:lnSpc>
            </a:pPr>
            <a:r>
              <a:rPr lang="en-US" sz="2200"/>
              <a:t>Huyết áp không </a:t>
            </a:r>
            <a:r>
              <a:rPr lang="en-US" sz="2200" dirty="0" err="1"/>
              <a:t>uống</a:t>
            </a:r>
            <a:r>
              <a:rPr lang="en-US" sz="2200" dirty="0"/>
              <a:t> </a:t>
            </a:r>
            <a:r>
              <a:rPr lang="en-US" sz="2200" dirty="0" err="1"/>
              <a:t>thuốc</a:t>
            </a:r>
            <a:r>
              <a:rPr lang="en-US" sz="2200" dirty="0"/>
              <a:t> </a:t>
            </a:r>
            <a:r>
              <a:rPr lang="en-US" sz="2200" err="1"/>
              <a:t>là</a:t>
            </a:r>
            <a:r>
              <a:rPr lang="en-US" sz="2200"/>
              <a:t> 160/90mmHg</a:t>
            </a:r>
            <a:endParaRPr lang="en-US" sz="2200" dirty="0"/>
          </a:p>
          <a:p>
            <a:pPr algn="just">
              <a:lnSpc>
                <a:spcPct val="150000"/>
              </a:lnSpc>
            </a:pP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dirty="0" err="1"/>
              <a:t>hút</a:t>
            </a:r>
            <a:r>
              <a:rPr lang="en-US" sz="2200" dirty="0"/>
              <a:t> </a:t>
            </a:r>
            <a:r>
              <a:rPr lang="en-US" sz="2200" dirty="0" err="1"/>
              <a:t>thuốc</a:t>
            </a:r>
            <a:r>
              <a:rPr lang="en-US" sz="2200" dirty="0"/>
              <a:t> </a:t>
            </a:r>
            <a:r>
              <a:rPr lang="en-US" sz="2200" dirty="0" err="1"/>
              <a:t>lá</a:t>
            </a:r>
            <a:r>
              <a:rPr lang="en-US" sz="2200" dirty="0"/>
              <a:t>, </a:t>
            </a: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err="1"/>
              <a:t>uống</a:t>
            </a:r>
            <a:r>
              <a:rPr lang="en-US" sz="2200"/>
              <a:t> rượu</a:t>
            </a:r>
            <a:endParaRPr lang="en-US" sz="2200" dirty="0"/>
          </a:p>
          <a:p>
            <a:pPr algn="just">
              <a:lnSpc>
                <a:spcPct val="150000"/>
              </a:lnSpc>
            </a:pPr>
            <a:r>
              <a:rPr lang="en-US" sz="2200"/>
              <a:t>Không </a:t>
            </a:r>
            <a:r>
              <a:rPr lang="en-US" sz="2200" dirty="0" err="1"/>
              <a:t>dùng</a:t>
            </a:r>
            <a:r>
              <a:rPr lang="en-US" sz="2200" dirty="0"/>
              <a:t> </a:t>
            </a:r>
            <a:r>
              <a:rPr lang="en-US" sz="2200" dirty="0" err="1"/>
              <a:t>các</a:t>
            </a:r>
            <a:r>
              <a:rPr lang="en-US" sz="2200" dirty="0"/>
              <a:t> </a:t>
            </a:r>
            <a:r>
              <a:rPr lang="en-US" sz="2200" dirty="0" err="1"/>
              <a:t>loại</a:t>
            </a:r>
            <a:r>
              <a:rPr lang="en-US" sz="2200" dirty="0"/>
              <a:t> </a:t>
            </a:r>
            <a:r>
              <a:rPr lang="en-US" sz="2200" dirty="0" err="1"/>
              <a:t>thuốc</a:t>
            </a:r>
            <a:r>
              <a:rPr lang="en-US" sz="2200" dirty="0"/>
              <a:t> </a:t>
            </a:r>
            <a:r>
              <a:rPr lang="en-US" sz="2200" dirty="0" err="1"/>
              <a:t>gì</a:t>
            </a:r>
            <a:r>
              <a:rPr lang="en-US" sz="2200" dirty="0"/>
              <a:t> </a:t>
            </a:r>
            <a:r>
              <a:rPr lang="en-US" sz="2200" dirty="0" err="1"/>
              <a:t>khác</a:t>
            </a:r>
            <a:endParaRPr lang="en-US" sz="2200" dirty="0"/>
          </a:p>
          <a:p>
            <a:pPr algn="just">
              <a:lnSpc>
                <a:spcPct val="150000"/>
              </a:lnSpc>
            </a:pPr>
            <a:r>
              <a:rPr lang="en-US" sz="2200" dirty="0"/>
              <a:t>XN </a:t>
            </a:r>
            <a:r>
              <a:rPr lang="en-US" sz="2200" err="1"/>
              <a:t>trước</a:t>
            </a:r>
            <a:r>
              <a:rPr lang="en-US" sz="2200"/>
              <a:t> 2 </a:t>
            </a:r>
            <a:r>
              <a:rPr lang="en-US" sz="2200" err="1"/>
              <a:t>tháng</a:t>
            </a:r>
            <a:r>
              <a:rPr lang="en-US" sz="2200"/>
              <a:t>: Creatinine HT 1,1 mg% (CN 50kg, CC 160 cm, BSA 1,48 m</a:t>
            </a:r>
            <a:r>
              <a:rPr lang="en-US" sz="2200" cap="small" baseline="30000"/>
              <a:t>2</a:t>
            </a:r>
            <a:r>
              <a:rPr lang="en-US" sz="2200"/>
              <a:t>)</a:t>
            </a:r>
            <a:endParaRPr lang="en-US" sz="2200" dirty="0"/>
          </a:p>
          <a:p>
            <a:pPr algn="just">
              <a:lnSpc>
                <a:spcPct val="150000"/>
              </a:lnSpc>
            </a:pPr>
            <a:endParaRPr lang="en-US" sz="2200" dirty="0"/>
          </a:p>
          <a:p>
            <a:pPr marL="0" indent="0" algn="just">
              <a:lnSpc>
                <a:spcPct val="150000"/>
              </a:lnSpc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8513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4557"/>
            <a:ext cx="7886700" cy="5112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solidFill>
                  <a:srgbClr val="C00000"/>
                </a:solidFill>
              </a:rPr>
              <a:t>Khám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355" y="960120"/>
            <a:ext cx="8218170" cy="6063615"/>
          </a:xfrm>
        </p:spPr>
        <p:txBody>
          <a:bodyPr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2200"/>
              <a:t>BN tỉnh, tiếp xúc chậm. Vẻ đừ. Không phù. </a:t>
            </a:r>
          </a:p>
          <a:p>
            <a:pPr algn="just">
              <a:lnSpc>
                <a:spcPct val="120000"/>
              </a:lnSpc>
            </a:pPr>
            <a:r>
              <a:rPr lang="en-US" sz="2200">
                <a:solidFill>
                  <a:srgbClr val="C00000"/>
                </a:solidFill>
              </a:rPr>
              <a:t>Nằm</a:t>
            </a:r>
            <a:r>
              <a:rPr lang="en-US" sz="2200" dirty="0">
                <a:solidFill>
                  <a:srgbClr val="C00000"/>
                </a:solidFill>
              </a:rPr>
              <a:t>: </a:t>
            </a:r>
            <a:r>
              <a:rPr lang="en-US" sz="2200" err="1">
                <a:solidFill>
                  <a:srgbClr val="C00000"/>
                </a:solidFill>
              </a:rPr>
              <a:t>Mạch</a:t>
            </a:r>
            <a:r>
              <a:rPr lang="en-US" sz="2200">
                <a:solidFill>
                  <a:srgbClr val="C00000"/>
                </a:solidFill>
              </a:rPr>
              <a:t> 110l</a:t>
            </a:r>
            <a:r>
              <a:rPr lang="en-US" sz="2200" dirty="0">
                <a:solidFill>
                  <a:srgbClr val="C00000"/>
                </a:solidFill>
              </a:rPr>
              <a:t>/p, </a:t>
            </a:r>
            <a:r>
              <a:rPr lang="en-US" sz="2200" dirty="0" err="1">
                <a:solidFill>
                  <a:srgbClr val="C00000"/>
                </a:solidFill>
              </a:rPr>
              <a:t>Huyết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err="1">
                <a:solidFill>
                  <a:srgbClr val="C00000"/>
                </a:solidFill>
              </a:rPr>
              <a:t>áp</a:t>
            </a:r>
            <a:r>
              <a:rPr lang="en-US" sz="2200">
                <a:solidFill>
                  <a:srgbClr val="C00000"/>
                </a:solidFill>
              </a:rPr>
              <a:t> 130/80 </a:t>
            </a:r>
            <a:r>
              <a:rPr lang="en-US" sz="2200" dirty="0">
                <a:solidFill>
                  <a:srgbClr val="C00000"/>
                </a:solidFill>
              </a:rPr>
              <a:t>mmHg</a:t>
            </a:r>
          </a:p>
          <a:p>
            <a:pPr algn="just">
              <a:lnSpc>
                <a:spcPct val="120000"/>
              </a:lnSpc>
            </a:pPr>
            <a:r>
              <a:rPr lang="en-US" sz="2200" dirty="0" err="1">
                <a:solidFill>
                  <a:srgbClr val="C00000"/>
                </a:solidFill>
              </a:rPr>
              <a:t>Ngồi</a:t>
            </a:r>
            <a:r>
              <a:rPr lang="en-US" sz="2200" dirty="0">
                <a:solidFill>
                  <a:srgbClr val="C00000"/>
                </a:solidFill>
              </a:rPr>
              <a:t>: </a:t>
            </a:r>
            <a:r>
              <a:rPr lang="en-US" sz="2200" err="1">
                <a:solidFill>
                  <a:srgbClr val="C00000"/>
                </a:solidFill>
              </a:rPr>
              <a:t>Mạch</a:t>
            </a:r>
            <a:r>
              <a:rPr lang="en-US" sz="2200">
                <a:solidFill>
                  <a:srgbClr val="C00000"/>
                </a:solidFill>
              </a:rPr>
              <a:t> 115 </a:t>
            </a:r>
            <a:r>
              <a:rPr lang="en-US" sz="2200" dirty="0" err="1">
                <a:solidFill>
                  <a:srgbClr val="C00000"/>
                </a:solidFill>
              </a:rPr>
              <a:t>lần</a:t>
            </a:r>
            <a:r>
              <a:rPr lang="en-US" sz="2200" dirty="0">
                <a:solidFill>
                  <a:srgbClr val="C00000"/>
                </a:solidFill>
              </a:rPr>
              <a:t>/</a:t>
            </a:r>
            <a:r>
              <a:rPr lang="en-US" sz="2200" dirty="0" err="1">
                <a:solidFill>
                  <a:srgbClr val="C00000"/>
                </a:solidFill>
              </a:rPr>
              <a:t>phút</a:t>
            </a:r>
            <a:r>
              <a:rPr lang="en-US" sz="2200" dirty="0">
                <a:solidFill>
                  <a:srgbClr val="C00000"/>
                </a:solidFill>
              </a:rPr>
              <a:t>, </a:t>
            </a:r>
            <a:r>
              <a:rPr lang="en-US" sz="2200" dirty="0" err="1">
                <a:solidFill>
                  <a:srgbClr val="C00000"/>
                </a:solidFill>
              </a:rPr>
              <a:t>huyết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err="1">
                <a:solidFill>
                  <a:srgbClr val="C00000"/>
                </a:solidFill>
              </a:rPr>
              <a:t>áp</a:t>
            </a:r>
            <a:r>
              <a:rPr lang="en-US" sz="2200">
                <a:solidFill>
                  <a:srgbClr val="C00000"/>
                </a:solidFill>
              </a:rPr>
              <a:t> 100/60mmHg</a:t>
            </a:r>
          </a:p>
          <a:p>
            <a:pPr algn="just">
              <a:lnSpc>
                <a:spcPct val="120000"/>
              </a:lnSpc>
            </a:pPr>
            <a:r>
              <a:rPr lang="en-US" sz="2200"/>
              <a:t>Nhiệt </a:t>
            </a:r>
            <a:r>
              <a:rPr lang="en-US" sz="2200" err="1"/>
              <a:t>độ</a:t>
            </a:r>
            <a:r>
              <a:rPr lang="en-US" sz="2200"/>
              <a:t> 37</a:t>
            </a:r>
            <a:r>
              <a:rPr lang="en-US" sz="2200" baseline="30000"/>
              <a:t>o</a:t>
            </a:r>
            <a:r>
              <a:rPr lang="en-US" sz="2200"/>
              <a:t>C, nhịp </a:t>
            </a:r>
            <a:r>
              <a:rPr lang="en-US" sz="2200" err="1"/>
              <a:t>thở</a:t>
            </a:r>
            <a:r>
              <a:rPr lang="en-US" sz="2200"/>
              <a:t> 18 </a:t>
            </a:r>
            <a:r>
              <a:rPr lang="en-US" sz="2200" dirty="0" err="1"/>
              <a:t>lần</a:t>
            </a:r>
            <a:r>
              <a:rPr lang="en-US" sz="2200" dirty="0"/>
              <a:t>/</a:t>
            </a:r>
            <a:r>
              <a:rPr lang="en-US" sz="2200" dirty="0" err="1"/>
              <a:t>phút</a:t>
            </a:r>
            <a:endParaRPr lang="en-US" sz="2200" dirty="0"/>
          </a:p>
          <a:p>
            <a:pPr algn="just">
              <a:lnSpc>
                <a:spcPct val="120000"/>
              </a:lnSpc>
            </a:pPr>
            <a:r>
              <a:rPr lang="en-US" sz="2200"/>
              <a:t>CN 50 kg CC 160 cm </a:t>
            </a:r>
            <a:endParaRPr lang="en-US" sz="2200" dirty="0"/>
          </a:p>
          <a:p>
            <a:pPr algn="just">
              <a:lnSpc>
                <a:spcPct val="120000"/>
              </a:lnSpc>
            </a:pPr>
            <a:r>
              <a:rPr lang="en-US" sz="2200">
                <a:solidFill>
                  <a:srgbClr val="C00000"/>
                </a:solidFill>
              </a:rPr>
              <a:t>Họng </a:t>
            </a:r>
            <a:r>
              <a:rPr lang="en-US" sz="2200" dirty="0" err="1">
                <a:solidFill>
                  <a:srgbClr val="C00000"/>
                </a:solidFill>
              </a:rPr>
              <a:t>lưỡi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khô</a:t>
            </a:r>
            <a:r>
              <a:rPr lang="en-US" sz="2200" dirty="0">
                <a:solidFill>
                  <a:srgbClr val="C00000"/>
                </a:solidFill>
              </a:rPr>
              <a:t>, </a:t>
            </a:r>
            <a:r>
              <a:rPr lang="en-US" sz="2200" err="1">
                <a:solidFill>
                  <a:srgbClr val="C00000"/>
                </a:solidFill>
              </a:rPr>
              <a:t>môi</a:t>
            </a:r>
            <a:r>
              <a:rPr lang="en-US" sz="2200">
                <a:solidFill>
                  <a:srgbClr val="C00000"/>
                </a:solidFill>
              </a:rPr>
              <a:t> khô. Tĩnh </a:t>
            </a:r>
            <a:r>
              <a:rPr lang="en-US" sz="2200" dirty="0" err="1">
                <a:solidFill>
                  <a:srgbClr val="C00000"/>
                </a:solidFill>
              </a:rPr>
              <a:t>mạch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cổ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err="1">
                <a:solidFill>
                  <a:srgbClr val="C00000"/>
                </a:solidFill>
              </a:rPr>
              <a:t>xẹp</a:t>
            </a:r>
            <a:r>
              <a:rPr lang="en-US" sz="2200">
                <a:solidFill>
                  <a:srgbClr val="C00000"/>
                </a:solidFill>
              </a:rPr>
              <a:t>/tư thế nằm. </a:t>
            </a:r>
          </a:p>
          <a:p>
            <a:pPr algn="just">
              <a:lnSpc>
                <a:spcPct val="120000"/>
              </a:lnSpc>
            </a:pPr>
            <a:r>
              <a:rPr lang="en-US" sz="2200">
                <a:solidFill>
                  <a:srgbClr val="C00000"/>
                </a:solidFill>
              </a:rPr>
              <a:t>Véo da (+)</a:t>
            </a:r>
          </a:p>
          <a:p>
            <a:pPr algn="just">
              <a:lnSpc>
                <a:spcPct val="120000"/>
              </a:lnSpc>
            </a:pPr>
            <a:r>
              <a:rPr lang="en-US" sz="2200"/>
              <a:t>Tim </a:t>
            </a:r>
            <a:r>
              <a:rPr lang="en-US" sz="2200" dirty="0" err="1"/>
              <a:t>đều</a:t>
            </a:r>
            <a:r>
              <a:rPr lang="en-US" sz="2200" dirty="0"/>
              <a:t>, </a:t>
            </a:r>
            <a:r>
              <a:rPr lang="en-US" sz="2200" dirty="0" err="1">
                <a:solidFill>
                  <a:srgbClr val="C00000"/>
                </a:solidFill>
              </a:rPr>
              <a:t>nhanh</a:t>
            </a:r>
            <a:r>
              <a:rPr lang="en-US" sz="2200" dirty="0">
                <a:solidFill>
                  <a:srgbClr val="C00000"/>
                </a:solidFill>
              </a:rPr>
              <a:t>,</a:t>
            </a:r>
            <a:r>
              <a:rPr lang="en-US" sz="2200" dirty="0"/>
              <a:t> </a:t>
            </a: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dirty="0" err="1"/>
              <a:t>âm</a:t>
            </a:r>
            <a:r>
              <a:rPr lang="en-US" sz="2200" dirty="0"/>
              <a:t> </a:t>
            </a:r>
            <a:r>
              <a:rPr lang="en-US" sz="2200" dirty="0" err="1"/>
              <a:t>thổi</a:t>
            </a:r>
            <a:r>
              <a:rPr lang="en-US" sz="2200" dirty="0"/>
              <a:t>, </a:t>
            </a:r>
            <a:r>
              <a:rPr lang="en-US" sz="2200" dirty="0" err="1"/>
              <a:t>không</a:t>
            </a:r>
            <a:r>
              <a:rPr lang="en-US" sz="2200" dirty="0"/>
              <a:t> </a:t>
            </a:r>
            <a:r>
              <a:rPr lang="en-US" sz="2200" dirty="0" err="1"/>
              <a:t>tiếng</a:t>
            </a:r>
            <a:r>
              <a:rPr lang="en-US" sz="2200" dirty="0"/>
              <a:t> </a:t>
            </a:r>
            <a:r>
              <a:rPr lang="en-US" sz="2200" dirty="0" err="1"/>
              <a:t>tim</a:t>
            </a:r>
            <a:r>
              <a:rPr lang="en-US" sz="2200" dirty="0"/>
              <a:t> </a:t>
            </a:r>
            <a:r>
              <a:rPr lang="en-US" sz="2200" dirty="0" err="1"/>
              <a:t>bất</a:t>
            </a:r>
            <a:r>
              <a:rPr lang="en-US" sz="2200" dirty="0"/>
              <a:t> </a:t>
            </a:r>
            <a:r>
              <a:rPr lang="en-US" sz="2200" dirty="0" err="1"/>
              <a:t>thường</a:t>
            </a:r>
            <a:r>
              <a:rPr lang="en-US" sz="2200" dirty="0"/>
              <a:t>. </a:t>
            </a:r>
            <a:r>
              <a:rPr lang="en-US" sz="2200" dirty="0" err="1"/>
              <a:t>Phổi</a:t>
            </a:r>
            <a:r>
              <a:rPr lang="en-US" sz="2200" dirty="0"/>
              <a:t> </a:t>
            </a:r>
            <a:r>
              <a:rPr lang="en-US" sz="2200" dirty="0" err="1"/>
              <a:t>gõ</a:t>
            </a:r>
            <a:r>
              <a:rPr lang="en-US" sz="2200" dirty="0"/>
              <a:t> </a:t>
            </a:r>
            <a:r>
              <a:rPr lang="en-US" sz="2200" dirty="0" err="1"/>
              <a:t>trong</a:t>
            </a:r>
            <a:r>
              <a:rPr lang="en-US" sz="2200" dirty="0"/>
              <a:t>, </a:t>
            </a:r>
            <a:r>
              <a:rPr lang="en-US" sz="2200" dirty="0" err="1"/>
              <a:t>không</a:t>
            </a:r>
            <a:r>
              <a:rPr lang="en-US" sz="2200" dirty="0"/>
              <a:t> ran, rung </a:t>
            </a:r>
            <a:r>
              <a:rPr lang="en-US" sz="2200" dirty="0" err="1"/>
              <a:t>thanh</a:t>
            </a:r>
            <a:r>
              <a:rPr lang="en-US" sz="2200" dirty="0"/>
              <a:t> </a:t>
            </a:r>
            <a:r>
              <a:rPr lang="en-US" sz="2200" dirty="0" err="1"/>
              <a:t>đều</a:t>
            </a:r>
            <a:r>
              <a:rPr lang="en-US" sz="2200" dirty="0"/>
              <a:t> 2 </a:t>
            </a:r>
            <a:r>
              <a:rPr lang="en-US" sz="2200" dirty="0" err="1"/>
              <a:t>bên</a:t>
            </a:r>
            <a:r>
              <a:rPr lang="en-US" sz="2200"/>
              <a:t>. </a:t>
            </a:r>
          </a:p>
          <a:p>
            <a:pPr algn="just">
              <a:lnSpc>
                <a:spcPct val="120000"/>
              </a:lnSpc>
            </a:pPr>
            <a:r>
              <a:rPr lang="en-US" sz="2200"/>
              <a:t>Bụng </a:t>
            </a:r>
            <a:r>
              <a:rPr lang="en-US" sz="2200" dirty="0" err="1"/>
              <a:t>mềm</a:t>
            </a:r>
            <a:r>
              <a:rPr lang="en-US" sz="2200"/>
              <a:t>, </a:t>
            </a:r>
            <a:r>
              <a:rPr lang="en-US" sz="2200">
                <a:solidFill>
                  <a:srgbClr val="C00000"/>
                </a:solidFill>
              </a:rPr>
              <a:t>ấn đau quanh rốn, </a:t>
            </a:r>
            <a:r>
              <a:rPr lang="en-US" sz="2200"/>
              <a:t>không đề kháng thành bụng. Không </a:t>
            </a:r>
            <a:r>
              <a:rPr lang="en-US" sz="2200" dirty="0" err="1"/>
              <a:t>sờ</a:t>
            </a:r>
            <a:r>
              <a:rPr lang="en-US" sz="2200" dirty="0"/>
              <a:t> </a:t>
            </a:r>
            <a:r>
              <a:rPr lang="en-US" sz="2200" dirty="0" err="1"/>
              <a:t>thấy</a:t>
            </a:r>
            <a:r>
              <a:rPr lang="en-US" sz="2200" dirty="0"/>
              <a:t> </a:t>
            </a:r>
            <a:r>
              <a:rPr lang="en-US" sz="2200" dirty="0" err="1"/>
              <a:t>gan</a:t>
            </a:r>
            <a:r>
              <a:rPr lang="en-US" sz="2200" dirty="0"/>
              <a:t>, </a:t>
            </a:r>
            <a:r>
              <a:rPr lang="en-US" sz="2200" dirty="0" err="1"/>
              <a:t>lách</a:t>
            </a:r>
            <a:r>
              <a:rPr lang="en-US" sz="2200" dirty="0"/>
              <a:t>. </a:t>
            </a:r>
            <a:r>
              <a:rPr lang="en-US" sz="2200" dirty="0" err="1"/>
              <a:t>Chạm</a:t>
            </a:r>
            <a:r>
              <a:rPr lang="en-US" sz="2200" dirty="0"/>
              <a:t> </a:t>
            </a:r>
            <a:r>
              <a:rPr lang="en-US" sz="2200" dirty="0" err="1"/>
              <a:t>thận</a:t>
            </a:r>
            <a:r>
              <a:rPr lang="en-US" sz="2200" dirty="0"/>
              <a:t> (-), rung </a:t>
            </a:r>
            <a:r>
              <a:rPr lang="en-US" sz="2200" dirty="0" err="1"/>
              <a:t>thận</a:t>
            </a:r>
            <a:r>
              <a:rPr lang="en-US" sz="2200" dirty="0"/>
              <a:t> (-), </a:t>
            </a:r>
            <a:r>
              <a:rPr lang="en-US" sz="2200" dirty="0" err="1">
                <a:solidFill>
                  <a:srgbClr val="C00000"/>
                </a:solidFill>
              </a:rPr>
              <a:t>cầu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 err="1">
                <a:solidFill>
                  <a:srgbClr val="C00000"/>
                </a:solidFill>
              </a:rPr>
              <a:t>bàng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err="1">
                <a:solidFill>
                  <a:srgbClr val="C00000"/>
                </a:solidFill>
              </a:rPr>
              <a:t>quang</a:t>
            </a:r>
            <a:r>
              <a:rPr lang="en-US" sz="2200">
                <a:solidFill>
                  <a:srgbClr val="C00000"/>
                </a:solidFill>
              </a:rPr>
              <a:t> (-). </a:t>
            </a:r>
            <a:r>
              <a:rPr lang="en-US" sz="2200"/>
              <a:t>Nhu động ruột 20 lần/phút, tăng âm sắc.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2252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957" y="195005"/>
            <a:ext cx="7886700" cy="730027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C00000"/>
                </a:solidFill>
              </a:rPr>
              <a:t>Tóm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err="1">
                <a:solidFill>
                  <a:srgbClr val="C00000"/>
                </a:solidFill>
              </a:rPr>
              <a:t>tắt</a:t>
            </a:r>
            <a:r>
              <a:rPr lang="en-US" b="1">
                <a:solidFill>
                  <a:srgbClr val="C00000"/>
                </a:solidFill>
              </a:rPr>
              <a:t> bệnh án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978" y="1208935"/>
            <a:ext cx="8308281" cy="5351885"/>
          </a:xfrm>
        </p:spPr>
        <p:txBody>
          <a:bodyPr>
            <a:noAutofit/>
          </a:bodyPr>
          <a:lstStyle/>
          <a:p>
            <a:r>
              <a:rPr lang="en-US" sz="2400"/>
              <a:t>BN nữ, 6</a:t>
            </a:r>
            <a:r>
              <a:rPr lang="en-US" sz="2400" dirty="0"/>
              <a:t>4</a:t>
            </a:r>
            <a:r>
              <a:rPr lang="en-US" sz="2400"/>
              <a:t>t</a:t>
            </a:r>
            <a:r>
              <a:rPr lang="en-US" sz="2400" dirty="0"/>
              <a:t>, </a:t>
            </a:r>
            <a:r>
              <a:rPr lang="en-US" sz="2400" dirty="0" err="1"/>
              <a:t>nhập</a:t>
            </a:r>
            <a:r>
              <a:rPr lang="en-US" sz="2400" dirty="0"/>
              <a:t> </a:t>
            </a:r>
            <a:r>
              <a:rPr lang="en-US" sz="2400" err="1"/>
              <a:t>viện</a:t>
            </a:r>
            <a:r>
              <a:rPr lang="en-US" sz="2400"/>
              <a:t> vì nôn ói và tiêu </a:t>
            </a:r>
            <a:r>
              <a:rPr lang="en-US" sz="2400" dirty="0" err="1"/>
              <a:t>chảy</a:t>
            </a:r>
            <a:r>
              <a:rPr lang="en-US" sz="2400" dirty="0"/>
              <a:t>, </a:t>
            </a:r>
            <a:r>
              <a:rPr lang="en-US" sz="2400" err="1"/>
              <a:t>bệnh</a:t>
            </a:r>
            <a:r>
              <a:rPr lang="en-US" sz="2400"/>
              <a:t> 3 ngày.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TCCN</a:t>
            </a:r>
          </a:p>
          <a:p>
            <a:r>
              <a:rPr lang="en-US" sz="2400" dirty="0" err="1"/>
              <a:t>Tiêu</a:t>
            </a:r>
            <a:r>
              <a:rPr lang="en-US" sz="2400" dirty="0"/>
              <a:t> </a:t>
            </a:r>
            <a:r>
              <a:rPr lang="en-US" sz="2400" err="1"/>
              <a:t>chảy</a:t>
            </a:r>
            <a:r>
              <a:rPr lang="en-US" sz="2400"/>
              <a:t> cấp</a:t>
            </a:r>
          </a:p>
          <a:p>
            <a:r>
              <a:rPr lang="en-US" sz="2400"/>
              <a:t>Nôn ói</a:t>
            </a:r>
          </a:p>
          <a:p>
            <a:r>
              <a:rPr lang="en-US" sz="2400"/>
              <a:t>Đau bụng cấp (giảm sau nôn và tiêu chảy)</a:t>
            </a:r>
          </a:p>
          <a:p>
            <a:r>
              <a:rPr lang="en-US" sz="2400"/>
              <a:t>Chóng mặt, khát nước</a:t>
            </a:r>
          </a:p>
          <a:p>
            <a:r>
              <a:rPr lang="en-US" sz="2400"/>
              <a:t>Giảm lượng nước tiểu (1000ml -&gt; 500ml/ngày)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TCTT</a:t>
            </a:r>
          </a:p>
          <a:p>
            <a:r>
              <a:rPr lang="en-US" sz="2400" dirty="0" err="1"/>
              <a:t>Dấu</a:t>
            </a:r>
            <a:r>
              <a:rPr lang="en-US" sz="2400" dirty="0"/>
              <a:t> </a:t>
            </a:r>
            <a:r>
              <a:rPr lang="en-US" sz="2400" err="1"/>
              <a:t>mất</a:t>
            </a:r>
            <a:r>
              <a:rPr lang="en-US" sz="2400"/>
              <a:t> nước mức độ trung bình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 err="1"/>
              <a:t>Tiền</a:t>
            </a:r>
            <a:r>
              <a:rPr lang="en-US" sz="2400" b="1" dirty="0"/>
              <a:t> </a:t>
            </a:r>
            <a:r>
              <a:rPr lang="en-US" sz="2400" b="1" dirty="0" err="1"/>
              <a:t>căn</a:t>
            </a:r>
            <a:r>
              <a:rPr lang="en-US" sz="2400" b="1" dirty="0"/>
              <a:t> </a:t>
            </a:r>
          </a:p>
          <a:p>
            <a:r>
              <a:rPr lang="en-US" sz="2400" dirty="0"/>
              <a:t>THA </a:t>
            </a:r>
            <a:r>
              <a:rPr lang="en-US" sz="2400" dirty="0" err="1"/>
              <a:t>đang</a:t>
            </a:r>
            <a:r>
              <a:rPr lang="en-US" sz="2400" dirty="0"/>
              <a:t> </a:t>
            </a:r>
            <a:r>
              <a:rPr lang="en-US" sz="2400" dirty="0" err="1"/>
              <a:t>điều</a:t>
            </a:r>
            <a:r>
              <a:rPr lang="en-US" sz="2400" dirty="0"/>
              <a:t> </a:t>
            </a:r>
            <a:r>
              <a:rPr lang="en-US" sz="2400" err="1"/>
              <a:t>trị</a:t>
            </a:r>
            <a:r>
              <a:rPr lang="en-US" sz="2400"/>
              <a:t> Telmisartan 40 mg/ngày</a:t>
            </a:r>
          </a:p>
          <a:p>
            <a:r>
              <a:rPr lang="en-US" sz="2400"/>
              <a:t>Creatinine HT 1,1 mg/dL cách 2 tháng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4688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90" y="1561710"/>
            <a:ext cx="7886700" cy="675004"/>
          </a:xfrm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rgbClr val="C00000"/>
                </a:solidFill>
              </a:rPr>
              <a:t>Đặt vấn đề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36714"/>
            <a:ext cx="7886700" cy="2472055"/>
          </a:xfrm>
        </p:spPr>
        <p:txBody>
          <a:bodyPr>
            <a:normAutofit/>
          </a:bodyPr>
          <a:lstStyle/>
          <a:p>
            <a:pPr marL="800100" lvl="1" indent="-457200">
              <a:lnSpc>
                <a:spcPct val="150000"/>
              </a:lnSpc>
              <a:buAutoNum type="arabicPeriod"/>
            </a:pPr>
            <a:r>
              <a:rPr lang="en-US" sz="2500"/>
              <a:t>Đau bụng cấp</a:t>
            </a:r>
          </a:p>
          <a:p>
            <a:pPr marL="800100" lvl="1" indent="-457200">
              <a:lnSpc>
                <a:spcPct val="150000"/>
              </a:lnSpc>
              <a:buAutoNum type="arabicPeriod"/>
            </a:pPr>
            <a:r>
              <a:rPr lang="en-US" sz="2500"/>
              <a:t>Nôn ói, tiêu chảy cấp mất nước trung bình</a:t>
            </a:r>
            <a:endParaRPr lang="en-US" sz="2500" dirty="0"/>
          </a:p>
          <a:p>
            <a:pPr marL="800100" lvl="1" indent="-457200">
              <a:lnSpc>
                <a:spcPct val="150000"/>
              </a:lnSpc>
              <a:buAutoNum type="arabicPeriod"/>
            </a:pPr>
            <a:r>
              <a:rPr lang="en-US" sz="2500"/>
              <a:t>Tăng huyết áp </a:t>
            </a:r>
            <a:r>
              <a:rPr lang="en-US" sz="2500" dirty="0" err="1"/>
              <a:t>đang</a:t>
            </a:r>
            <a:r>
              <a:rPr lang="en-US" sz="2500" dirty="0"/>
              <a:t> </a:t>
            </a:r>
            <a:r>
              <a:rPr lang="en-US" sz="2500" dirty="0" err="1"/>
              <a:t>điều</a:t>
            </a:r>
            <a:r>
              <a:rPr lang="en-US" sz="2500" dirty="0"/>
              <a:t> </a:t>
            </a:r>
            <a:r>
              <a:rPr lang="en-US" sz="2500" err="1"/>
              <a:t>trị</a:t>
            </a:r>
            <a:r>
              <a:rPr lang="en-US" sz="2500"/>
              <a:t> Telmisartan</a:t>
            </a:r>
          </a:p>
          <a:p>
            <a:pPr marL="800100" lvl="1" indent="-457200">
              <a:lnSpc>
                <a:spcPct val="150000"/>
              </a:lnSpc>
              <a:buAutoNum type="arabicPeriod"/>
            </a:pPr>
            <a:r>
              <a:rPr lang="en-US" sz="2500"/>
              <a:t>Theo dõi bệnh thận mạn giai đoạn 3a</a:t>
            </a:r>
            <a:endParaRPr lang="en-US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C29CED-6B6B-47DD-8FFE-C569482D2D48}"/>
              </a:ext>
            </a:extLst>
          </p:cNvPr>
          <p:cNvSpPr txBox="1"/>
          <p:nvPr/>
        </p:nvSpPr>
        <p:spPr>
          <a:xfrm>
            <a:off x="182880" y="575811"/>
            <a:ext cx="8961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>
                <a:solidFill>
                  <a:srgbClr val="C00000"/>
                </a:solidFill>
              </a:rPr>
              <a:t>Câu hỏi 1: Các vấn đề của BN lúc nhập viện ? </a:t>
            </a:r>
            <a:endParaRPr lang="en-US" sz="3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43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04685"/>
            <a:ext cx="7886700" cy="650559"/>
          </a:xfrm>
        </p:spPr>
        <p:txBody>
          <a:bodyPr/>
          <a:lstStyle/>
          <a:p>
            <a:pPr algn="ctr"/>
            <a:r>
              <a:rPr lang="en-US" b="1" err="1">
                <a:solidFill>
                  <a:srgbClr val="C00000"/>
                </a:solidFill>
              </a:rPr>
              <a:t>Các</a:t>
            </a:r>
            <a:r>
              <a:rPr lang="en-US" b="1">
                <a:solidFill>
                  <a:srgbClr val="C00000"/>
                </a:solidFill>
              </a:rPr>
              <a:t> xét nghiệm </a:t>
            </a:r>
            <a:r>
              <a:rPr lang="en-US" b="1" dirty="0" err="1">
                <a:solidFill>
                  <a:srgbClr val="C00000"/>
                </a:solidFill>
              </a:rPr>
              <a:t>cần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làm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545" y="1855244"/>
            <a:ext cx="8606790" cy="4915155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1. </a:t>
            </a:r>
            <a:r>
              <a:rPr lang="en-US" sz="2400" dirty="0" err="1"/>
              <a:t>Đánh</a:t>
            </a:r>
            <a:r>
              <a:rPr lang="en-US" sz="2400" dirty="0"/>
              <a:t> </a:t>
            </a:r>
            <a:r>
              <a:rPr lang="en-US" sz="2400" dirty="0" err="1"/>
              <a:t>giá</a:t>
            </a:r>
            <a:r>
              <a:rPr lang="en-US" sz="2400" dirty="0"/>
              <a:t> </a:t>
            </a:r>
            <a:r>
              <a:rPr lang="en-US" sz="2400" dirty="0" err="1"/>
              <a:t>tình</a:t>
            </a:r>
            <a:r>
              <a:rPr lang="en-US" sz="2400" dirty="0"/>
              <a:t> </a:t>
            </a:r>
            <a:r>
              <a:rPr lang="en-US" sz="2400" err="1"/>
              <a:t>trạng</a:t>
            </a:r>
            <a:r>
              <a:rPr lang="en-US" sz="2400"/>
              <a:t> mất nước: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r>
              <a:rPr lang="en-US" sz="2400" dirty="0" err="1"/>
              <a:t>Tình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dirty="0" err="1"/>
              <a:t>cô</a:t>
            </a:r>
            <a:r>
              <a:rPr lang="en-US" sz="2400" dirty="0"/>
              <a:t> </a:t>
            </a:r>
            <a:r>
              <a:rPr lang="en-US" sz="2400" dirty="0" err="1"/>
              <a:t>đặc</a:t>
            </a:r>
            <a:r>
              <a:rPr lang="en-US" sz="2400" dirty="0"/>
              <a:t> </a:t>
            </a:r>
            <a:r>
              <a:rPr lang="en-US" sz="2400" dirty="0" err="1"/>
              <a:t>máu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XN </a:t>
            </a:r>
            <a:r>
              <a:rPr lang="en-US" sz="2400" dirty="0" err="1"/>
              <a:t>phân</a:t>
            </a:r>
            <a:r>
              <a:rPr lang="en-US" sz="2400" dirty="0"/>
              <a:t> (</a:t>
            </a:r>
            <a:r>
              <a:rPr lang="en-US" sz="2400" dirty="0" err="1"/>
              <a:t>tình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dirty="0" err="1"/>
              <a:t>tiêu</a:t>
            </a:r>
            <a:r>
              <a:rPr lang="en-US" sz="2400" dirty="0"/>
              <a:t> </a:t>
            </a:r>
            <a:r>
              <a:rPr lang="en-US" sz="2400" dirty="0" err="1"/>
              <a:t>chảy</a:t>
            </a:r>
            <a:r>
              <a:rPr lang="en-US" sz="2400" dirty="0"/>
              <a:t> </a:t>
            </a:r>
            <a:r>
              <a:rPr lang="en-US" sz="2400" dirty="0" err="1"/>
              <a:t>xâm</a:t>
            </a:r>
            <a:r>
              <a:rPr lang="en-US" sz="2400" dirty="0"/>
              <a:t> </a:t>
            </a:r>
            <a:r>
              <a:rPr lang="en-US" sz="2400" dirty="0" err="1"/>
              <a:t>lấn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nguyên</a:t>
            </a:r>
            <a:r>
              <a:rPr lang="en-US" sz="2400" dirty="0"/>
              <a:t> </a:t>
            </a:r>
            <a:r>
              <a:rPr lang="en-US" sz="2400" dirty="0" err="1"/>
              <a:t>nhân</a:t>
            </a:r>
            <a:r>
              <a:rPr lang="en-US" sz="2400" dirty="0"/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2. </a:t>
            </a:r>
            <a:r>
              <a:rPr lang="en-US" sz="2400" dirty="0" err="1"/>
              <a:t>Đánh</a:t>
            </a:r>
            <a:r>
              <a:rPr lang="en-US" sz="2400" dirty="0"/>
              <a:t> </a:t>
            </a:r>
            <a:r>
              <a:rPr lang="en-US" sz="2400" dirty="0" err="1"/>
              <a:t>giá</a:t>
            </a:r>
            <a:r>
              <a:rPr lang="en-US" sz="2400" dirty="0"/>
              <a:t> </a:t>
            </a:r>
            <a:r>
              <a:rPr lang="en-US" sz="2400" err="1"/>
              <a:t>biến</a:t>
            </a:r>
            <a:r>
              <a:rPr lang="en-US" sz="2400"/>
              <a:t> chứng của rối loạn tiêu hóa: 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r>
              <a:rPr lang="en-US" sz="2400" dirty="0" err="1"/>
              <a:t>Tổn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thận</a:t>
            </a:r>
            <a:r>
              <a:rPr lang="en-US" sz="2400" dirty="0"/>
              <a:t> </a:t>
            </a:r>
            <a:r>
              <a:rPr lang="en-US" sz="2400" dirty="0" err="1"/>
              <a:t>cấp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r>
              <a:rPr lang="en-US" sz="2400" dirty="0" err="1"/>
              <a:t>Nhiễm</a:t>
            </a:r>
            <a:r>
              <a:rPr lang="en-US" sz="2400" dirty="0"/>
              <a:t> </a:t>
            </a:r>
            <a:r>
              <a:rPr lang="en-US" sz="2400" dirty="0" err="1"/>
              <a:t>trùng</a:t>
            </a:r>
            <a:r>
              <a:rPr lang="en-US" sz="2400" dirty="0"/>
              <a:t> </a:t>
            </a:r>
            <a:r>
              <a:rPr lang="en-US" sz="2400" dirty="0" err="1"/>
              <a:t>huyết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r>
              <a:rPr lang="en-US" sz="2400" dirty="0" err="1"/>
              <a:t>Rối</a:t>
            </a:r>
            <a:r>
              <a:rPr lang="en-US" sz="2400" dirty="0"/>
              <a:t> </a:t>
            </a:r>
            <a:r>
              <a:rPr lang="en-US" sz="2400" dirty="0" err="1"/>
              <a:t>loạn</a:t>
            </a:r>
            <a:r>
              <a:rPr lang="en-US" sz="2400" dirty="0"/>
              <a:t> </a:t>
            </a:r>
            <a:r>
              <a:rPr lang="en-US" sz="2400" dirty="0" err="1"/>
              <a:t>điện</a:t>
            </a:r>
            <a:r>
              <a:rPr lang="en-US" sz="2400" dirty="0"/>
              <a:t> </a:t>
            </a:r>
            <a:r>
              <a:rPr lang="en-US" sz="2400" dirty="0" err="1"/>
              <a:t>giải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	</a:t>
            </a:r>
            <a:r>
              <a:rPr lang="en-US" sz="2400" dirty="0" err="1"/>
              <a:t>Rối</a:t>
            </a:r>
            <a:r>
              <a:rPr lang="en-US" sz="2400" dirty="0"/>
              <a:t> </a:t>
            </a:r>
            <a:r>
              <a:rPr lang="en-US" sz="2400" dirty="0" err="1"/>
              <a:t>loạn</a:t>
            </a:r>
            <a:r>
              <a:rPr lang="en-US" sz="2400" dirty="0"/>
              <a:t> </a:t>
            </a:r>
            <a:r>
              <a:rPr lang="en-US" sz="2400" dirty="0" err="1"/>
              <a:t>toan</a:t>
            </a:r>
            <a:r>
              <a:rPr lang="en-US" sz="2400" dirty="0"/>
              <a:t> </a:t>
            </a:r>
            <a:r>
              <a:rPr lang="en-US" sz="2400" dirty="0" err="1"/>
              <a:t>kiềm</a:t>
            </a:r>
            <a:endParaRPr lang="en-US" sz="24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/>
              <a:t>3. </a:t>
            </a:r>
            <a:r>
              <a:rPr lang="en-US" sz="2400" dirty="0" err="1"/>
              <a:t>Đánh</a:t>
            </a:r>
            <a:r>
              <a:rPr lang="en-US" sz="2400" dirty="0"/>
              <a:t> </a:t>
            </a:r>
            <a:r>
              <a:rPr lang="en-US" sz="2400" dirty="0" err="1"/>
              <a:t>giá</a:t>
            </a:r>
            <a:r>
              <a:rPr lang="en-US" sz="2400" dirty="0"/>
              <a:t> </a:t>
            </a:r>
            <a:r>
              <a:rPr lang="en-US" sz="2400" dirty="0" err="1"/>
              <a:t>tình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err="1"/>
              <a:t>tim</a:t>
            </a:r>
            <a:r>
              <a:rPr lang="en-US" sz="2400"/>
              <a:t> mạch: Tăng huyết áp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1EDBB3-A4DE-4131-8DC9-6AD4C6F3B1FB}"/>
              </a:ext>
            </a:extLst>
          </p:cNvPr>
          <p:cNvSpPr txBox="1"/>
          <p:nvPr/>
        </p:nvSpPr>
        <p:spPr>
          <a:xfrm>
            <a:off x="448535" y="462250"/>
            <a:ext cx="8501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C00000"/>
                </a:solidFill>
              </a:rPr>
              <a:t>Câu hỏi 2: Cần </a:t>
            </a:r>
            <a:r>
              <a:rPr lang="en-US" sz="3200" b="1" err="1">
                <a:solidFill>
                  <a:srgbClr val="C00000"/>
                </a:solidFill>
              </a:rPr>
              <a:t>làm</a:t>
            </a:r>
            <a:r>
              <a:rPr lang="en-US" sz="3200" b="1">
                <a:solidFill>
                  <a:srgbClr val="C00000"/>
                </a:solidFill>
              </a:rPr>
              <a:t> xét nghiệm </a:t>
            </a:r>
            <a:r>
              <a:rPr lang="en-US" sz="3200" b="1" err="1">
                <a:solidFill>
                  <a:srgbClr val="C00000"/>
                </a:solidFill>
              </a:rPr>
              <a:t>gì</a:t>
            </a:r>
            <a:r>
              <a:rPr lang="en-US" sz="3200" b="1">
                <a:solidFill>
                  <a:srgbClr val="C00000"/>
                </a:solidFill>
              </a:rPr>
              <a:t> cho </a:t>
            </a:r>
            <a:r>
              <a:rPr lang="en-US" sz="3200" b="1" dirty="0">
                <a:solidFill>
                  <a:srgbClr val="C00000"/>
                </a:solidFill>
              </a:rPr>
              <a:t>BN?</a:t>
            </a:r>
          </a:p>
        </p:txBody>
      </p:sp>
    </p:spTree>
    <p:extLst>
      <p:ext uri="{BB962C8B-B14F-4D97-AF65-F5344CB8AC3E}">
        <p14:creationId xmlns:p14="http://schemas.microsoft.com/office/powerpoint/2010/main" val="424968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1697</Words>
  <Application>Microsoft Macintosh PowerPoint</Application>
  <PresentationFormat>On-screen Show (4:3)</PresentationFormat>
  <Paragraphs>254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VNI-Helve</vt:lpstr>
      <vt:lpstr>Arial</vt:lpstr>
      <vt:lpstr>Calibri</vt:lpstr>
      <vt:lpstr>Times New Roman</vt:lpstr>
      <vt:lpstr>Wingdings</vt:lpstr>
      <vt:lpstr>Office Theme</vt:lpstr>
      <vt:lpstr>Tổn thương thận cấp Acute Kidney Injury (AKI)</vt:lpstr>
      <vt:lpstr>Mục tiêu</vt:lpstr>
      <vt:lpstr>Trường hợp lâm sàng</vt:lpstr>
      <vt:lpstr>PowerPoint Presentation</vt:lpstr>
      <vt:lpstr>Tiền căn</vt:lpstr>
      <vt:lpstr>Khám</vt:lpstr>
      <vt:lpstr>Tóm tắt bệnh án</vt:lpstr>
      <vt:lpstr>Đặt vấn đề</vt:lpstr>
      <vt:lpstr>Các xét nghiệm cần làm</vt:lpstr>
      <vt:lpstr>Kết quả xét nghiệm</vt:lpstr>
      <vt:lpstr>Câu hỏi 3: Đánh giá về tình trạng tổn thương thận của BN này? </vt:lpstr>
      <vt:lpstr>Soi cặn lắng nước tiểu</vt:lpstr>
      <vt:lpstr>Siêu âm bụng</vt:lpstr>
      <vt:lpstr>BN có tổn thương thận cấp không?</vt:lpstr>
      <vt:lpstr>Giai đoạn tổn thương thận cấp</vt:lpstr>
      <vt:lpstr>Nguyên nhân tổn thương thận cấp?</vt:lpstr>
      <vt:lpstr>PowerPoint Presentation</vt:lpstr>
      <vt:lpstr>Các biến chứng của tổn thương thận cấp</vt:lpstr>
      <vt:lpstr>PowerPoint Presentation</vt:lpstr>
      <vt:lpstr>PowerPoint Presentation</vt:lpstr>
      <vt:lpstr>Câu hỏi 4: Chẩn đoán xác định?</vt:lpstr>
      <vt:lpstr>Câu hỏi 5: Tiếp cận điều trị trong 48h đầu nhập viện?</vt:lpstr>
      <vt:lpstr>Tình trạng tăng dị hóa</vt:lpstr>
      <vt:lpstr>Câu hỏi 6: Theo dõi 1 BN tổn thương thận cấp cần những thông số nào?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Tổn thương thận cấp</dc:title>
  <dc:creator>Son Lam</dc:creator>
  <cp:lastModifiedBy>dr.si.nguyen@gmail.com</cp:lastModifiedBy>
  <cp:revision>66</cp:revision>
  <dcterms:created xsi:type="dcterms:W3CDTF">2019-07-31T15:32:37Z</dcterms:created>
  <dcterms:modified xsi:type="dcterms:W3CDTF">2021-04-22T13:06:35Z</dcterms:modified>
</cp:coreProperties>
</file>

<file path=docProps/thumbnail.jpeg>
</file>